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38"/>
  </p:notesMasterIdLst>
  <p:handoutMasterIdLst>
    <p:handoutMasterId r:id="rId39"/>
  </p:handoutMasterIdLst>
  <p:sldIdLst>
    <p:sldId id="256" r:id="rId2"/>
    <p:sldId id="708" r:id="rId3"/>
    <p:sldId id="709" r:id="rId4"/>
    <p:sldId id="480" r:id="rId5"/>
    <p:sldId id="691" r:id="rId6"/>
    <p:sldId id="482" r:id="rId7"/>
    <p:sldId id="715" r:id="rId8"/>
    <p:sldId id="716" r:id="rId9"/>
    <p:sldId id="717" r:id="rId10"/>
    <p:sldId id="705" r:id="rId11"/>
    <p:sldId id="692" r:id="rId12"/>
    <p:sldId id="707" r:id="rId13"/>
    <p:sldId id="718" r:id="rId14"/>
    <p:sldId id="714" r:id="rId15"/>
    <p:sldId id="706" r:id="rId16"/>
    <p:sldId id="719" r:id="rId17"/>
    <p:sldId id="328" r:id="rId18"/>
    <p:sldId id="699" r:id="rId19"/>
    <p:sldId id="700" r:id="rId20"/>
    <p:sldId id="703" r:id="rId21"/>
    <p:sldId id="408" r:id="rId22"/>
    <p:sldId id="435" r:id="rId23"/>
    <p:sldId id="436" r:id="rId24"/>
    <p:sldId id="506" r:id="rId25"/>
    <p:sldId id="437" r:id="rId26"/>
    <p:sldId id="438" r:id="rId27"/>
    <p:sldId id="720" r:id="rId28"/>
    <p:sldId id="512" r:id="rId29"/>
    <p:sldId id="373" r:id="rId30"/>
    <p:sldId id="335" r:id="rId31"/>
    <p:sldId id="696" r:id="rId32"/>
    <p:sldId id="710" r:id="rId33"/>
    <p:sldId id="695" r:id="rId34"/>
    <p:sldId id="722" r:id="rId35"/>
    <p:sldId id="711" r:id="rId36"/>
    <p:sldId id="712" r:id="rId37"/>
  </p:sldIdLst>
  <p:sldSz cx="12192000" cy="6858000"/>
  <p:notesSz cx="7315200" cy="9601200"/>
  <p:embeddedFontLst>
    <p:embeddedFont>
      <p:font typeface="Calibri" panose="020F0502020204030204" pitchFamily="34" charset="0"/>
      <p:regular r:id="rId40"/>
      <p:bold r:id="rId41"/>
      <p:italic r:id="rId42"/>
      <p:boldItalic r:id="rId43"/>
    </p:embeddedFont>
    <p:embeddedFont>
      <p:font typeface="Candara" panose="020E0502030303020204" pitchFamily="34" charset="0"/>
      <p:regular r:id="rId44"/>
      <p:bold r:id="rId45"/>
      <p:italic r:id="rId46"/>
      <p:boldItalic r:id="rId47"/>
    </p:embeddedFont>
    <p:embeddedFont>
      <p:font typeface="Century Gothic" panose="020B0502020202020204" pitchFamily="34" charset="0"/>
      <p:regular r:id="rId48"/>
      <p:bold r:id="rId49"/>
      <p:italic r:id="rId50"/>
      <p:boldItalic r:id="rId51"/>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708"/>
            <p14:sldId id="709"/>
          </p14:sldIdLst>
        </p14:section>
        <p14:section name="Constant Flow Devices" id="{801464E8-C751-4920-943C-62E23AE84A88}">
          <p14:sldIdLst>
            <p14:sldId id="480"/>
            <p14:sldId id="691"/>
            <p14:sldId id="482"/>
          </p14:sldIdLst>
        </p14:section>
        <p14:section name="Stock Tanks" id="{75AEDD38-2571-41F3-BED4-60B3EA47CDF5}">
          <p14:sldIdLst>
            <p14:sldId id="715"/>
            <p14:sldId id="716"/>
            <p14:sldId id="717"/>
          </p14:sldIdLst>
        </p14:section>
        <p14:section name="CLT" id="{4A34342D-0E29-49F8-B05A-3EE71F252C7E}">
          <p14:sldIdLst>
            <p14:sldId id="705"/>
            <p14:sldId id="692"/>
            <p14:sldId id="707"/>
            <p14:sldId id="718"/>
            <p14:sldId id="714"/>
            <p14:sldId id="706"/>
            <p14:sldId id="719"/>
          </p14:sldIdLst>
        </p14:section>
        <p14:section name="Dose Controller" id="{B9996DE7-5058-4F78-9AD5-47639BF00817}">
          <p14:sldIdLst>
            <p14:sldId id="328"/>
            <p14:sldId id="699"/>
            <p14:sldId id="700"/>
            <p14:sldId id="703"/>
            <p14:sldId id="408"/>
            <p14:sldId id="435"/>
            <p14:sldId id="436"/>
            <p14:sldId id="506"/>
            <p14:sldId id="437"/>
            <p14:sldId id="438"/>
          </p14:sldIdLst>
        </p14:section>
        <p14:section name="Flow Controller Design" id="{1596D4F2-4AA0-4E50-9ED1-1C91C88C434E}">
          <p14:sldIdLst>
            <p14:sldId id="720"/>
          </p14:sldIdLst>
        </p14:section>
        <p14:section name="Conclusions" id="{88426F4C-7DCF-4358-B983-92876A5E29CA}">
          <p14:sldIdLst>
            <p14:sldId id="512"/>
            <p14:sldId id="373"/>
            <p14:sldId id="335"/>
            <p14:sldId id="696"/>
            <p14:sldId id="710"/>
            <p14:sldId id="695"/>
            <p14:sldId id="722"/>
            <p14:sldId id="711"/>
            <p14:sldId id="71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varScale="1">
        <p:scale>
          <a:sx n="108" d="100"/>
          <a:sy n="108" d="100"/>
        </p:scale>
        <p:origin x="474"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333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26</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29</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30</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31</a:t>
            </a:fld>
            <a:endParaRPr lang="en-US"/>
          </a:p>
        </p:txBody>
      </p:sp>
    </p:spTree>
    <p:extLst>
      <p:ext uri="{BB962C8B-B14F-4D97-AF65-F5344CB8AC3E}">
        <p14:creationId xmlns:p14="http://schemas.microsoft.com/office/powerpoint/2010/main" val="49537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5</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15</a:t>
            </a:fld>
            <a:endParaRPr lang="en-US"/>
          </a:p>
        </p:txBody>
      </p:sp>
    </p:spTree>
    <p:extLst>
      <p:ext uri="{BB962C8B-B14F-4D97-AF65-F5344CB8AC3E}">
        <p14:creationId xmlns:p14="http://schemas.microsoft.com/office/powerpoint/2010/main" val="199307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17</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21</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after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22</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23</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24</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extLst>
      <p:ext uri="{BB962C8B-B14F-4D97-AF65-F5344CB8AC3E}">
        <p14:creationId xmlns:p14="http://schemas.microsoft.com/office/powerpoint/2010/main" val="35863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25</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wm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8.xml"/><Relationship Id="rId7" Type="http://schemas.openxmlformats.org/officeDocument/2006/relationships/image" Target="../media/image3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slideLayout" Target="../slideLayouts/slideLayout2.xml"/><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51202-8FAF-46CD-81A0-0150D76A1D21}"/>
              </a:ext>
            </a:extLst>
          </p:cNvPr>
          <p:cNvPicPr>
            <a:picLocks noChangeAspect="1"/>
          </p:cNvPicPr>
          <p:nvPr/>
        </p:nvPicPr>
        <p:blipFill>
          <a:blip r:embed="rId3"/>
          <a:stretch>
            <a:fillRect/>
          </a:stretch>
        </p:blipFill>
        <p:spPr>
          <a:xfrm>
            <a:off x="436880" y="780157"/>
            <a:ext cx="10868430" cy="6117260"/>
          </a:xfrm>
          <a:prstGeom prst="rect">
            <a:avLst/>
          </a:prstGeom>
        </p:spPr>
      </p:pic>
      <p:sp>
        <p:nvSpPr>
          <p:cNvPr id="2050" name="Rectangle 2"/>
          <p:cNvSpPr>
            <a:spLocks noGrp="1" noChangeArrowheads="1"/>
          </p:cNvSpPr>
          <p:nvPr>
            <p:ph type="title"/>
          </p:nvPr>
        </p:nvSpPr>
        <p:spPr>
          <a:xfrm>
            <a:off x="886691" y="67963"/>
            <a:ext cx="11305309" cy="1143000"/>
          </a:xfrm>
        </p:spPr>
        <p:txBody>
          <a:bodyPr/>
          <a:lstStyle/>
          <a:p>
            <a:r>
              <a:rPr lang="es-ES" dirty="0"/>
              <a:t>Dosificación química y tanque de entrada </a:t>
            </a:r>
            <a:endParaRPr lang="en-US"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EEF0FFA-9128-4B67-A109-ECFC05F845F6}"/>
              </a:ext>
            </a:extLst>
          </p:cNvPr>
          <p:cNvPicPr>
            <a:picLocks noChangeAspect="1"/>
          </p:cNvPicPr>
          <p:nvPr/>
        </p:nvPicPr>
        <p:blipFill>
          <a:blip r:embed="rId2"/>
          <a:stretch>
            <a:fillRect/>
          </a:stretch>
        </p:blipFill>
        <p:spPr>
          <a:xfrm>
            <a:off x="5859696" y="1493475"/>
            <a:ext cx="6332304" cy="5339434"/>
          </a:xfrm>
          <a:prstGeom prst="rect">
            <a:avLst/>
          </a:prstGeom>
        </p:spPr>
      </p:pic>
      <p:pic>
        <p:nvPicPr>
          <p:cNvPr id="19" name="Picture 18">
            <a:extLst>
              <a:ext uri="{FF2B5EF4-FFF2-40B4-BE49-F238E27FC236}">
                <a16:creationId xmlns:a16="http://schemas.microsoft.com/office/drawing/2014/main" id="{F9301AE2-6F79-4BB3-AC83-F953DAF91B0E}"/>
              </a:ext>
            </a:extLst>
          </p:cNvPr>
          <p:cNvPicPr>
            <a:picLocks noChangeAspect="1"/>
          </p:cNvPicPr>
          <p:nvPr/>
        </p:nvPicPr>
        <p:blipFill>
          <a:blip r:embed="rId3"/>
          <a:stretch>
            <a:fillRect/>
          </a:stretch>
        </p:blipFill>
        <p:spPr>
          <a:xfrm>
            <a:off x="0" y="1493475"/>
            <a:ext cx="4321231" cy="5369312"/>
          </a:xfrm>
          <a:prstGeom prst="rect">
            <a:avLst/>
          </a:prstGeom>
        </p:spPr>
      </p:pic>
      <p:sp>
        <p:nvSpPr>
          <p:cNvPr id="4" name="Title 3">
            <a:extLst>
              <a:ext uri="{FF2B5EF4-FFF2-40B4-BE49-F238E27FC236}">
                <a16:creationId xmlns:a16="http://schemas.microsoft.com/office/drawing/2014/main" id="{C99089FA-5769-489E-9D3C-235A3D6C00B0}"/>
              </a:ext>
            </a:extLst>
          </p:cNvPr>
          <p:cNvSpPr>
            <a:spLocks noGrp="1"/>
          </p:cNvSpPr>
          <p:nvPr>
            <p:ph type="title"/>
          </p:nvPr>
        </p:nvSpPr>
        <p:spPr/>
        <p:txBody>
          <a:bodyPr/>
          <a:lstStyle/>
          <a:p>
            <a:r>
              <a:rPr lang="es-419" dirty="0"/>
              <a:t>Tanques de nivel constante y tubos dosificadores</a:t>
            </a:r>
          </a:p>
        </p:txBody>
      </p:sp>
      <p:sp>
        <p:nvSpPr>
          <p:cNvPr id="5" name="TextBox 4">
            <a:extLst>
              <a:ext uri="{FF2B5EF4-FFF2-40B4-BE49-F238E27FC236}">
                <a16:creationId xmlns:a16="http://schemas.microsoft.com/office/drawing/2014/main" id="{FEF4A2D6-C743-4A37-94B2-B2A32748D275}"/>
              </a:ext>
            </a:extLst>
          </p:cNvPr>
          <p:cNvSpPr txBox="1"/>
          <p:nvPr/>
        </p:nvSpPr>
        <p:spPr>
          <a:xfrm>
            <a:off x="4780533" y="3056475"/>
            <a:ext cx="1773171" cy="954107"/>
          </a:xfrm>
          <a:prstGeom prst="rect">
            <a:avLst/>
          </a:prstGeom>
          <a:solidFill>
            <a:schemeClr val="bg1"/>
          </a:solidFill>
        </p:spPr>
        <p:txBody>
          <a:bodyPr wrap="square" rtlCol="0">
            <a:spAutoFit/>
          </a:bodyPr>
          <a:lstStyle/>
          <a:p>
            <a:r>
              <a:rPr lang="es-419" dirty="0"/>
              <a:t>tanques de coagulante</a:t>
            </a:r>
          </a:p>
        </p:txBody>
      </p:sp>
      <p:sp>
        <p:nvSpPr>
          <p:cNvPr id="6" name="TextBox 5">
            <a:extLst>
              <a:ext uri="{FF2B5EF4-FFF2-40B4-BE49-F238E27FC236}">
                <a16:creationId xmlns:a16="http://schemas.microsoft.com/office/drawing/2014/main" id="{6B7DC72E-CF41-4ED7-BA7E-1C5C6D520239}"/>
              </a:ext>
            </a:extLst>
          </p:cNvPr>
          <p:cNvSpPr txBox="1"/>
          <p:nvPr/>
        </p:nvSpPr>
        <p:spPr>
          <a:xfrm>
            <a:off x="4876800" y="4153203"/>
            <a:ext cx="1773171" cy="954107"/>
          </a:xfrm>
          <a:prstGeom prst="rect">
            <a:avLst/>
          </a:prstGeom>
          <a:solidFill>
            <a:schemeClr val="bg1"/>
          </a:solidFill>
        </p:spPr>
        <p:txBody>
          <a:bodyPr wrap="square" rtlCol="0">
            <a:spAutoFit/>
          </a:bodyPr>
          <a:lstStyle/>
          <a:p>
            <a:r>
              <a:rPr lang="es-419" dirty="0"/>
              <a:t>tanques de cloro</a:t>
            </a:r>
          </a:p>
        </p:txBody>
      </p:sp>
      <p:cxnSp>
        <p:nvCxnSpPr>
          <p:cNvPr id="7" name="Straight Arrow Connector 6">
            <a:extLst>
              <a:ext uri="{FF2B5EF4-FFF2-40B4-BE49-F238E27FC236}">
                <a16:creationId xmlns:a16="http://schemas.microsoft.com/office/drawing/2014/main" id="{ED52A41A-7512-4208-B04B-9FE21DC9691C}"/>
              </a:ext>
            </a:extLst>
          </p:cNvPr>
          <p:cNvCxnSpPr>
            <a:cxnSpLocks/>
            <a:stCxn id="6" idx="1"/>
          </p:cNvCxnSpPr>
          <p:nvPr/>
        </p:nvCxnSpPr>
        <p:spPr>
          <a:xfrm flipH="1">
            <a:off x="2306320" y="4630257"/>
            <a:ext cx="2570480" cy="617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50E657-4D45-4F21-88D5-B8F4A129F9E8}"/>
              </a:ext>
            </a:extLst>
          </p:cNvPr>
          <p:cNvCxnSpPr>
            <a:cxnSpLocks/>
            <a:stCxn id="5" idx="1"/>
          </p:cNvCxnSpPr>
          <p:nvPr/>
        </p:nvCxnSpPr>
        <p:spPr>
          <a:xfrm flipH="1">
            <a:off x="1902631" y="3533529"/>
            <a:ext cx="2877902" cy="1434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3E434D-A32D-40BD-8DC5-558E4C6B66C9}"/>
              </a:ext>
            </a:extLst>
          </p:cNvPr>
          <p:cNvCxnSpPr>
            <a:cxnSpLocks/>
            <a:stCxn id="6" idx="3"/>
          </p:cNvCxnSpPr>
          <p:nvPr/>
        </p:nvCxnSpPr>
        <p:spPr>
          <a:xfrm flipV="1">
            <a:off x="6649971" y="4053841"/>
            <a:ext cx="2534669" cy="576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B4F854-F001-4D28-806C-145B4601CAE3}"/>
              </a:ext>
            </a:extLst>
          </p:cNvPr>
          <p:cNvCxnSpPr>
            <a:cxnSpLocks/>
            <a:stCxn id="5" idx="3"/>
          </p:cNvCxnSpPr>
          <p:nvPr/>
        </p:nvCxnSpPr>
        <p:spPr>
          <a:xfrm flipV="1">
            <a:off x="6553704" y="3318087"/>
            <a:ext cx="1681231" cy="2154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121CBDB-1F7E-42D1-9670-E117133619FD}"/>
              </a:ext>
            </a:extLst>
          </p:cNvPr>
          <p:cNvSpPr txBox="1"/>
          <p:nvPr/>
        </p:nvSpPr>
        <p:spPr>
          <a:xfrm>
            <a:off x="4592320" y="5381946"/>
            <a:ext cx="2194560" cy="1384995"/>
          </a:xfrm>
          <a:prstGeom prst="rect">
            <a:avLst/>
          </a:prstGeom>
          <a:solidFill>
            <a:schemeClr val="bg1"/>
          </a:solidFill>
        </p:spPr>
        <p:txBody>
          <a:bodyPr wrap="square" rtlCol="0">
            <a:spAutoFit/>
          </a:bodyPr>
          <a:lstStyle/>
          <a:p>
            <a:r>
              <a:rPr lang="es-419" dirty="0"/>
              <a:t>módulos de tubos dosificadores</a:t>
            </a:r>
          </a:p>
        </p:txBody>
      </p:sp>
      <p:cxnSp>
        <p:nvCxnSpPr>
          <p:cNvPr id="20" name="Straight Arrow Connector 19">
            <a:extLst>
              <a:ext uri="{FF2B5EF4-FFF2-40B4-BE49-F238E27FC236}">
                <a16:creationId xmlns:a16="http://schemas.microsoft.com/office/drawing/2014/main" id="{B31BB8CD-931F-475D-971A-C662BC1F2C55}"/>
              </a:ext>
            </a:extLst>
          </p:cNvPr>
          <p:cNvCxnSpPr>
            <a:cxnSpLocks/>
            <a:stCxn id="18" idx="1"/>
          </p:cNvCxnSpPr>
          <p:nvPr/>
        </p:nvCxnSpPr>
        <p:spPr>
          <a:xfrm flipH="1">
            <a:off x="2438400" y="6074444"/>
            <a:ext cx="2153920" cy="100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D9F4305-E8EE-4C56-A058-86675CB20ED4}"/>
              </a:ext>
            </a:extLst>
          </p:cNvPr>
          <p:cNvCxnSpPr>
            <a:cxnSpLocks/>
          </p:cNvCxnSpPr>
          <p:nvPr/>
        </p:nvCxnSpPr>
        <p:spPr>
          <a:xfrm flipV="1">
            <a:off x="6786880" y="5588144"/>
            <a:ext cx="607439" cy="486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85FBC8-FDC6-40A4-B85C-24F1CD423808}"/>
              </a:ext>
            </a:extLst>
          </p:cNvPr>
          <p:cNvCxnSpPr>
            <a:cxnSpLocks/>
            <a:stCxn id="18" idx="3"/>
          </p:cNvCxnSpPr>
          <p:nvPr/>
        </p:nvCxnSpPr>
        <p:spPr>
          <a:xfrm flipV="1">
            <a:off x="6786880" y="5654112"/>
            <a:ext cx="873760" cy="420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1341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BE03189-D3EB-489C-900D-6C75C73EEDBD}"/>
              </a:ext>
            </a:extLst>
          </p:cNvPr>
          <p:cNvPicPr>
            <a:picLocks noChangeAspect="1"/>
          </p:cNvPicPr>
          <p:nvPr/>
        </p:nvPicPr>
        <p:blipFill>
          <a:blip r:embed="rId2"/>
          <a:stretch>
            <a:fillRect/>
          </a:stretch>
        </p:blipFill>
        <p:spPr>
          <a:xfrm>
            <a:off x="9263170" y="0"/>
            <a:ext cx="2967404" cy="6858000"/>
          </a:xfrm>
          <a:prstGeom prst="rect">
            <a:avLst/>
          </a:prstGeom>
        </p:spPr>
      </p:pic>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a:xfrm>
            <a:off x="457199" y="228600"/>
            <a:ext cx="7792721" cy="1143000"/>
          </a:xfrm>
        </p:spPr>
        <p:txBody>
          <a:bodyPr/>
          <a:lstStyle/>
          <a:p>
            <a:r>
              <a:rPr lang="es-ES" dirty="0"/>
              <a:t>Tanques de nivel constante y tubos dosificadores</a:t>
            </a:r>
            <a:endParaRPr lang="es-419" dirty="0"/>
          </a:p>
        </p:txBody>
      </p:sp>
      <p:sp>
        <p:nvSpPr>
          <p:cNvPr id="19" name="Content Placeholder 18">
            <a:extLst>
              <a:ext uri="{FF2B5EF4-FFF2-40B4-BE49-F238E27FC236}">
                <a16:creationId xmlns:a16="http://schemas.microsoft.com/office/drawing/2014/main" id="{704D80F8-86AB-483B-AF6C-39DCA02ED32D}"/>
              </a:ext>
            </a:extLst>
          </p:cNvPr>
          <p:cNvSpPr>
            <a:spLocks noGrp="1"/>
          </p:cNvSpPr>
          <p:nvPr>
            <p:ph idx="1"/>
          </p:nvPr>
        </p:nvSpPr>
        <p:spPr>
          <a:xfrm>
            <a:off x="457199" y="1592487"/>
            <a:ext cx="7792721" cy="3220403"/>
          </a:xfrm>
        </p:spPr>
        <p:txBody>
          <a:bodyPr/>
          <a:lstStyle/>
          <a:p>
            <a:r>
              <a:rPr lang="es-ES" dirty="0"/>
              <a:t>Columnas de calibración de doble propósito</a:t>
            </a:r>
          </a:p>
          <a:p>
            <a:pPr lvl="1"/>
            <a:r>
              <a:rPr lang="es-ES" dirty="0"/>
              <a:t>Mostrar nivel en tanque de stock (L)</a:t>
            </a:r>
          </a:p>
          <a:p>
            <a:pPr lvl="1"/>
            <a:r>
              <a:rPr lang="es-ES" dirty="0"/>
              <a:t>Medir el flujo de productos químicos (</a:t>
            </a:r>
            <a:r>
              <a:rPr lang="es-ES" dirty="0" err="1"/>
              <a:t>mL</a:t>
            </a:r>
            <a:r>
              <a:rPr lang="es-ES" dirty="0"/>
              <a:t>)</a:t>
            </a:r>
          </a:p>
          <a:p>
            <a:r>
              <a:rPr lang="es-ES" dirty="0"/>
              <a:t>Salidas de aire para facilitar el llenado y la limpieza iniciales</a:t>
            </a:r>
          </a:p>
          <a:p>
            <a:r>
              <a:rPr lang="es-ES" dirty="0"/>
              <a:t>Los tubos dosificadores son verticales con flujo ascendente para eliminar fácilmente las burbujas de aire</a:t>
            </a:r>
            <a:endParaRPr lang="es-419" dirty="0"/>
          </a:p>
        </p:txBody>
      </p:sp>
      <p:cxnSp>
        <p:nvCxnSpPr>
          <p:cNvPr id="11" name="Straight Arrow Connector 10">
            <a:extLst>
              <a:ext uri="{FF2B5EF4-FFF2-40B4-BE49-F238E27FC236}">
                <a16:creationId xmlns:a16="http://schemas.microsoft.com/office/drawing/2014/main" id="{EBCC083C-4402-4135-BB61-8C4A504911C4}"/>
              </a:ext>
            </a:extLst>
          </p:cNvPr>
          <p:cNvCxnSpPr>
            <a:cxnSpLocks/>
          </p:cNvCxnSpPr>
          <p:nvPr/>
        </p:nvCxnSpPr>
        <p:spPr>
          <a:xfrm>
            <a:off x="8249920" y="5069840"/>
            <a:ext cx="1991360" cy="812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FBDD8C-3C7F-4A5F-B783-5C3B30C373E7}"/>
              </a:ext>
            </a:extLst>
          </p:cNvPr>
          <p:cNvCxnSpPr>
            <a:cxnSpLocks/>
          </p:cNvCxnSpPr>
          <p:nvPr/>
        </p:nvCxnSpPr>
        <p:spPr>
          <a:xfrm flipV="1">
            <a:off x="6918960" y="1943193"/>
            <a:ext cx="2743200" cy="9143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3D3EF0-5CFF-4DD2-96A8-037E9BC82996}"/>
              </a:ext>
            </a:extLst>
          </p:cNvPr>
          <p:cNvCxnSpPr>
            <a:cxnSpLocks/>
          </p:cNvCxnSpPr>
          <p:nvPr/>
        </p:nvCxnSpPr>
        <p:spPr>
          <a:xfrm flipV="1">
            <a:off x="7741920" y="2164080"/>
            <a:ext cx="2414073" cy="1264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75B724C-56B3-420B-A757-B20236E0CCE1}"/>
              </a:ext>
            </a:extLst>
          </p:cNvPr>
          <p:cNvCxnSpPr>
            <a:cxnSpLocks/>
          </p:cNvCxnSpPr>
          <p:nvPr/>
        </p:nvCxnSpPr>
        <p:spPr>
          <a:xfrm flipV="1">
            <a:off x="8006080" y="3870960"/>
            <a:ext cx="2235200" cy="975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06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778BDF1-23CC-4E53-BB8D-39FDB2A5BCFA}"/>
              </a:ext>
            </a:extLst>
          </p:cNvPr>
          <p:cNvPicPr>
            <a:picLocks noChangeAspect="1"/>
          </p:cNvPicPr>
          <p:nvPr/>
        </p:nvPicPr>
        <p:blipFill>
          <a:blip r:embed="rId2"/>
          <a:stretch>
            <a:fillRect/>
          </a:stretch>
        </p:blipFill>
        <p:spPr>
          <a:xfrm>
            <a:off x="6292220" y="1522505"/>
            <a:ext cx="5894894" cy="5344160"/>
          </a:xfrm>
          <a:prstGeom prst="rect">
            <a:avLst/>
          </a:prstGeom>
        </p:spPr>
      </p:pic>
      <p:sp>
        <p:nvSpPr>
          <p:cNvPr id="2" name="Title 1">
            <a:extLst>
              <a:ext uri="{FF2B5EF4-FFF2-40B4-BE49-F238E27FC236}">
                <a16:creationId xmlns:a16="http://schemas.microsoft.com/office/drawing/2014/main" id="{BB639DB5-EEF9-41A6-BFF0-56DE0C3E8D52}"/>
              </a:ext>
            </a:extLst>
          </p:cNvPr>
          <p:cNvSpPr>
            <a:spLocks noGrp="1"/>
          </p:cNvSpPr>
          <p:nvPr>
            <p:ph type="title"/>
          </p:nvPr>
        </p:nvSpPr>
        <p:spPr/>
        <p:txBody>
          <a:bodyPr/>
          <a:lstStyle/>
          <a:p>
            <a:r>
              <a:rPr lang="es-419"/>
              <a:t>Diseño redundante con rutas duplicadas donde puedan fluir los químicos</a:t>
            </a:r>
          </a:p>
        </p:txBody>
      </p:sp>
      <p:sp>
        <p:nvSpPr>
          <p:cNvPr id="4" name="TextBox 3">
            <a:extLst>
              <a:ext uri="{FF2B5EF4-FFF2-40B4-BE49-F238E27FC236}">
                <a16:creationId xmlns:a16="http://schemas.microsoft.com/office/drawing/2014/main" id="{E232FD00-8C0B-4920-923E-AE60F3B904E5}"/>
              </a:ext>
            </a:extLst>
          </p:cNvPr>
          <p:cNvSpPr txBox="1"/>
          <p:nvPr/>
        </p:nvSpPr>
        <p:spPr>
          <a:xfrm>
            <a:off x="3395569" y="4913434"/>
            <a:ext cx="2504212" cy="523220"/>
          </a:xfrm>
          <a:prstGeom prst="rect">
            <a:avLst/>
          </a:prstGeom>
          <a:noFill/>
        </p:spPr>
        <p:txBody>
          <a:bodyPr wrap="none" rtlCol="0">
            <a:spAutoFit/>
          </a:bodyPr>
          <a:lstStyle/>
          <a:p>
            <a:r>
              <a:rPr lang="es-419" dirty="0"/>
              <a:t>Salida para aire</a:t>
            </a:r>
          </a:p>
        </p:txBody>
      </p:sp>
      <p:cxnSp>
        <p:nvCxnSpPr>
          <p:cNvPr id="5" name="Straight Arrow Connector 4">
            <a:extLst>
              <a:ext uri="{FF2B5EF4-FFF2-40B4-BE49-F238E27FC236}">
                <a16:creationId xmlns:a16="http://schemas.microsoft.com/office/drawing/2014/main" id="{B7656BA4-33A0-4ADA-AB32-C4B3C132DED6}"/>
              </a:ext>
            </a:extLst>
          </p:cNvPr>
          <p:cNvCxnSpPr>
            <a:cxnSpLocks/>
            <a:stCxn id="4" idx="3"/>
          </p:cNvCxnSpPr>
          <p:nvPr/>
        </p:nvCxnSpPr>
        <p:spPr>
          <a:xfrm flipV="1">
            <a:off x="5899781" y="4176880"/>
            <a:ext cx="2329819" cy="9981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290A61-F2E0-40AA-8B83-2A218AB767F2}"/>
              </a:ext>
            </a:extLst>
          </p:cNvPr>
          <p:cNvSpPr txBox="1"/>
          <p:nvPr/>
        </p:nvSpPr>
        <p:spPr>
          <a:xfrm>
            <a:off x="329678" y="3176898"/>
            <a:ext cx="5766322" cy="523220"/>
          </a:xfrm>
          <a:prstGeom prst="rect">
            <a:avLst/>
          </a:prstGeom>
          <a:noFill/>
        </p:spPr>
        <p:txBody>
          <a:bodyPr wrap="none" rtlCol="0">
            <a:spAutoFit/>
          </a:bodyPr>
          <a:lstStyle/>
          <a:p>
            <a:r>
              <a:rPr lang="es-419" dirty="0"/>
              <a:t>Seleccionar tanque de almacenamiento</a:t>
            </a:r>
          </a:p>
        </p:txBody>
      </p:sp>
      <p:cxnSp>
        <p:nvCxnSpPr>
          <p:cNvPr id="10" name="Straight Arrow Connector 9">
            <a:extLst>
              <a:ext uri="{FF2B5EF4-FFF2-40B4-BE49-F238E27FC236}">
                <a16:creationId xmlns:a16="http://schemas.microsoft.com/office/drawing/2014/main" id="{45D5010B-BC5D-462B-BFCB-B347A7E33016}"/>
              </a:ext>
            </a:extLst>
          </p:cNvPr>
          <p:cNvCxnSpPr>
            <a:cxnSpLocks/>
            <a:stCxn id="9" idx="3"/>
          </p:cNvCxnSpPr>
          <p:nvPr/>
        </p:nvCxnSpPr>
        <p:spPr>
          <a:xfrm>
            <a:off x="6096000" y="3438508"/>
            <a:ext cx="1513840" cy="597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D94415-904A-4FEE-8704-2EBDD3E9542F}"/>
              </a:ext>
            </a:extLst>
          </p:cNvPr>
          <p:cNvSpPr txBox="1"/>
          <p:nvPr/>
        </p:nvSpPr>
        <p:spPr>
          <a:xfrm>
            <a:off x="1388740" y="2096739"/>
            <a:ext cx="4511041" cy="954107"/>
          </a:xfrm>
          <a:prstGeom prst="rect">
            <a:avLst/>
          </a:prstGeom>
          <a:noFill/>
        </p:spPr>
        <p:txBody>
          <a:bodyPr wrap="square" rtlCol="0">
            <a:spAutoFit/>
          </a:bodyPr>
          <a:lstStyle/>
          <a:p>
            <a:pPr algn="r"/>
            <a:r>
              <a:rPr lang="es-419" dirty="0"/>
              <a:t>Seleccione la válvula de flotador/tubo dosificador</a:t>
            </a:r>
          </a:p>
        </p:txBody>
      </p:sp>
      <p:cxnSp>
        <p:nvCxnSpPr>
          <p:cNvPr id="14" name="Straight Arrow Connector 13">
            <a:extLst>
              <a:ext uri="{FF2B5EF4-FFF2-40B4-BE49-F238E27FC236}">
                <a16:creationId xmlns:a16="http://schemas.microsoft.com/office/drawing/2014/main" id="{64503747-A0A0-461E-9B9A-789CE1BE5414}"/>
              </a:ext>
            </a:extLst>
          </p:cNvPr>
          <p:cNvCxnSpPr>
            <a:cxnSpLocks/>
            <a:stCxn id="13" idx="3"/>
          </p:cNvCxnSpPr>
          <p:nvPr/>
        </p:nvCxnSpPr>
        <p:spPr>
          <a:xfrm>
            <a:off x="5899781" y="2573793"/>
            <a:ext cx="2238379" cy="423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6AFBE07-AAA7-4608-8BF4-1578D19B161B}"/>
              </a:ext>
            </a:extLst>
          </p:cNvPr>
          <p:cNvCxnSpPr>
            <a:cxnSpLocks/>
            <a:stCxn id="13" idx="3"/>
          </p:cNvCxnSpPr>
          <p:nvPr/>
        </p:nvCxnSpPr>
        <p:spPr>
          <a:xfrm>
            <a:off x="5899781" y="2573793"/>
            <a:ext cx="2238379" cy="818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9DEE10-E1F4-4F72-A85D-336D06AF84F6}"/>
              </a:ext>
            </a:extLst>
          </p:cNvPr>
          <p:cNvCxnSpPr>
            <a:cxnSpLocks/>
            <a:stCxn id="9" idx="3"/>
          </p:cNvCxnSpPr>
          <p:nvPr/>
        </p:nvCxnSpPr>
        <p:spPr>
          <a:xfrm>
            <a:off x="6096000" y="3438508"/>
            <a:ext cx="1090845" cy="64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EBDD47-6833-4785-96FA-B5AE08361C8B}"/>
              </a:ext>
            </a:extLst>
          </p:cNvPr>
          <p:cNvSpPr txBox="1"/>
          <p:nvPr/>
        </p:nvSpPr>
        <p:spPr>
          <a:xfrm>
            <a:off x="79436" y="3960087"/>
            <a:ext cx="6035627" cy="523220"/>
          </a:xfrm>
          <a:prstGeom prst="rect">
            <a:avLst/>
          </a:prstGeom>
          <a:noFill/>
        </p:spPr>
        <p:txBody>
          <a:bodyPr wrap="none" rtlCol="0">
            <a:spAutoFit/>
          </a:bodyPr>
          <a:lstStyle/>
          <a:p>
            <a:r>
              <a:rPr lang="es-419" dirty="0"/>
              <a:t>Desagües de tanques de almacenamiento</a:t>
            </a:r>
          </a:p>
        </p:txBody>
      </p:sp>
      <p:cxnSp>
        <p:nvCxnSpPr>
          <p:cNvPr id="24" name="Straight Arrow Connector 23">
            <a:extLst>
              <a:ext uri="{FF2B5EF4-FFF2-40B4-BE49-F238E27FC236}">
                <a16:creationId xmlns:a16="http://schemas.microsoft.com/office/drawing/2014/main" id="{4A3D6FB8-1189-4BA2-9F54-1FC7A4AD03B2}"/>
              </a:ext>
            </a:extLst>
          </p:cNvPr>
          <p:cNvCxnSpPr>
            <a:cxnSpLocks/>
            <a:stCxn id="23" idx="3"/>
          </p:cNvCxnSpPr>
          <p:nvPr/>
        </p:nvCxnSpPr>
        <p:spPr>
          <a:xfrm>
            <a:off x="6115063" y="4221697"/>
            <a:ext cx="702297"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7728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E58E-5690-4E02-ADEE-FF525A6DD054}"/>
              </a:ext>
            </a:extLst>
          </p:cNvPr>
          <p:cNvSpPr>
            <a:spLocks noGrp="1"/>
          </p:cNvSpPr>
          <p:nvPr>
            <p:ph type="title"/>
          </p:nvPr>
        </p:nvSpPr>
        <p:spPr/>
        <p:txBody>
          <a:bodyPr/>
          <a:lstStyle/>
          <a:p>
            <a:r>
              <a:rPr lang="es-419"/>
              <a:t>Las válvulas flotadoras son más grandes para mayores caudales</a:t>
            </a:r>
          </a:p>
        </p:txBody>
      </p:sp>
      <p:sp>
        <p:nvSpPr>
          <p:cNvPr id="4" name="Content Placeholder 3">
            <a:extLst>
              <a:ext uri="{FF2B5EF4-FFF2-40B4-BE49-F238E27FC236}">
                <a16:creationId xmlns:a16="http://schemas.microsoft.com/office/drawing/2014/main" id="{8BD03CCC-5ACB-4A60-891E-DACD515287F3}"/>
              </a:ext>
            </a:extLst>
          </p:cNvPr>
          <p:cNvSpPr>
            <a:spLocks noGrp="1"/>
          </p:cNvSpPr>
          <p:nvPr>
            <p:ph idx="1"/>
          </p:nvPr>
        </p:nvSpPr>
        <p:spPr>
          <a:xfrm>
            <a:off x="152400" y="1600200"/>
            <a:ext cx="4168753" cy="4525963"/>
          </a:xfrm>
        </p:spPr>
        <p:txBody>
          <a:bodyPr/>
          <a:lstStyle/>
          <a:p>
            <a:pPr marL="0" indent="0">
              <a:buNone/>
            </a:pPr>
            <a:r>
              <a:rPr lang="es-419" dirty="0"/>
              <a:t>El orificio dentro de la válvula flotadora debe ser lo suficientemente grande como para entregar el caudal químico máximo requerido, incluso cuando el tanque de almacenamiento casi se vacía.</a:t>
            </a:r>
          </a:p>
        </p:txBody>
      </p:sp>
      <p:pic>
        <p:nvPicPr>
          <p:cNvPr id="3" name="Picture 2">
            <a:extLst>
              <a:ext uri="{FF2B5EF4-FFF2-40B4-BE49-F238E27FC236}">
                <a16:creationId xmlns:a16="http://schemas.microsoft.com/office/drawing/2014/main" id="{7BDA0FE0-07BB-4FBC-8DE2-CCA8D753D976}"/>
              </a:ext>
            </a:extLst>
          </p:cNvPr>
          <p:cNvPicPr>
            <a:picLocks noChangeAspect="1"/>
          </p:cNvPicPr>
          <p:nvPr/>
        </p:nvPicPr>
        <p:blipFill>
          <a:blip r:embed="rId2"/>
          <a:stretch>
            <a:fillRect/>
          </a:stretch>
        </p:blipFill>
        <p:spPr>
          <a:xfrm>
            <a:off x="4321153" y="1509770"/>
            <a:ext cx="7870847" cy="5348230"/>
          </a:xfrm>
          <a:prstGeom prst="rect">
            <a:avLst/>
          </a:prstGeom>
        </p:spPr>
      </p:pic>
    </p:spTree>
    <p:extLst>
      <p:ext uri="{BB962C8B-B14F-4D97-AF65-F5344CB8AC3E}">
        <p14:creationId xmlns:p14="http://schemas.microsoft.com/office/powerpoint/2010/main" val="11331568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0553-D722-41C9-8496-3BBC481F48AC}"/>
              </a:ext>
            </a:extLst>
          </p:cNvPr>
          <p:cNvSpPr>
            <a:spLocks noGrp="1"/>
          </p:cNvSpPr>
          <p:nvPr>
            <p:ph type="title"/>
          </p:nvPr>
        </p:nvSpPr>
        <p:spPr>
          <a:xfrm>
            <a:off x="457199" y="228600"/>
            <a:ext cx="8624657" cy="1143000"/>
          </a:xfrm>
        </p:spPr>
        <p:txBody>
          <a:bodyPr/>
          <a:lstStyle/>
          <a:p>
            <a:r>
              <a:rPr lang="es-419" sz="3600" dirty="0"/>
              <a:t>Mejoras del nuevo tanque de nivel constante y tubos dosificadores modulares</a:t>
            </a:r>
          </a:p>
        </p:txBody>
      </p:sp>
      <p:sp>
        <p:nvSpPr>
          <p:cNvPr id="3" name="Content Placeholder 2">
            <a:extLst>
              <a:ext uri="{FF2B5EF4-FFF2-40B4-BE49-F238E27FC236}">
                <a16:creationId xmlns:a16="http://schemas.microsoft.com/office/drawing/2014/main" id="{3A9E2035-A6C0-4A7B-904A-69F0968D190A}"/>
              </a:ext>
            </a:extLst>
          </p:cNvPr>
          <p:cNvSpPr>
            <a:spLocks noGrp="1"/>
          </p:cNvSpPr>
          <p:nvPr>
            <p:ph idx="1"/>
          </p:nvPr>
        </p:nvSpPr>
        <p:spPr>
          <a:xfrm>
            <a:off x="457200" y="1600200"/>
            <a:ext cx="8514080" cy="4525963"/>
          </a:xfrm>
        </p:spPr>
        <p:txBody>
          <a:bodyPr/>
          <a:lstStyle/>
          <a:p>
            <a:r>
              <a:rPr lang="es-419" sz="2800" dirty="0"/>
              <a:t>Salida de aire después de tubos dosificadores para que el sistema pueda rellenarse fácilmente después de la limpieza
Posibilidad de limpiar sin desmontar
Los tubos dosificadores se llenan de abajo hacia arriba para eliminar las burbujas de aire
Redundancia del tanque de almacenamiento hasta el  dosificador
Menos accesorios de púas
Quizás menos válvulas
Los accesorios de púas siempre apuntan hacia abajo
</a:t>
            </a:r>
          </a:p>
        </p:txBody>
      </p:sp>
      <p:pic>
        <p:nvPicPr>
          <p:cNvPr id="4" name="Picture 3">
            <a:extLst>
              <a:ext uri="{FF2B5EF4-FFF2-40B4-BE49-F238E27FC236}">
                <a16:creationId xmlns:a16="http://schemas.microsoft.com/office/drawing/2014/main" id="{EBE39615-0C48-4811-AC84-229EEDB14E24}"/>
              </a:ext>
            </a:extLst>
          </p:cNvPr>
          <p:cNvPicPr>
            <a:picLocks noChangeAspect="1"/>
          </p:cNvPicPr>
          <p:nvPr/>
        </p:nvPicPr>
        <p:blipFill rotWithShape="1">
          <a:blip r:embed="rId2">
            <a:clrChange>
              <a:clrFrom>
                <a:srgbClr val="FFFFFF"/>
              </a:clrFrom>
              <a:clrTo>
                <a:srgbClr val="FFFFFF">
                  <a:alpha val="0"/>
                </a:srgbClr>
              </a:clrTo>
            </a:clrChange>
          </a:blip>
          <a:srcRect l="15471"/>
          <a:stretch/>
        </p:blipFill>
        <p:spPr>
          <a:xfrm>
            <a:off x="9081856" y="0"/>
            <a:ext cx="3552766" cy="6858000"/>
          </a:xfrm>
          <a:prstGeom prst="rect">
            <a:avLst/>
          </a:prstGeom>
        </p:spPr>
      </p:pic>
    </p:spTree>
    <p:extLst>
      <p:ext uri="{BB962C8B-B14F-4D97-AF65-F5344CB8AC3E}">
        <p14:creationId xmlns:p14="http://schemas.microsoft.com/office/powerpoint/2010/main" val="3141518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5B99-5303-4297-AAA6-534DA99383E5}"/>
              </a:ext>
            </a:extLst>
          </p:cNvPr>
          <p:cNvSpPr>
            <a:spLocks noGrp="1"/>
          </p:cNvSpPr>
          <p:nvPr>
            <p:ph type="title"/>
          </p:nvPr>
        </p:nvSpPr>
        <p:spPr>
          <a:xfrm>
            <a:off x="457199" y="228600"/>
            <a:ext cx="9850583" cy="1143000"/>
          </a:xfrm>
        </p:spPr>
        <p:txBody>
          <a:bodyPr/>
          <a:lstStyle/>
          <a:p>
            <a:r>
              <a:rPr lang="es-ES" dirty="0"/>
              <a:t>Nuevo diseño para los tubos de dosificación</a:t>
            </a:r>
            <a:endParaRPr lang="en-US" dirty="0"/>
          </a:p>
        </p:txBody>
      </p:sp>
      <p:pic>
        <p:nvPicPr>
          <p:cNvPr id="3" name="Picture 2">
            <a:extLst>
              <a:ext uri="{FF2B5EF4-FFF2-40B4-BE49-F238E27FC236}">
                <a16:creationId xmlns:a16="http://schemas.microsoft.com/office/drawing/2014/main" id="{BE9FAB15-F276-486E-BE8A-0B77F2323C12}"/>
              </a:ext>
            </a:extLst>
          </p:cNvPr>
          <p:cNvPicPr>
            <a:picLocks noChangeAspect="1"/>
          </p:cNvPicPr>
          <p:nvPr/>
        </p:nvPicPr>
        <p:blipFill>
          <a:blip r:embed="rId3"/>
          <a:stretch>
            <a:fillRect/>
          </a:stretch>
        </p:blipFill>
        <p:spPr>
          <a:xfrm>
            <a:off x="10557147" y="0"/>
            <a:ext cx="1634853" cy="6858000"/>
          </a:xfrm>
          <a:prstGeom prst="rect">
            <a:avLst/>
          </a:prstGeom>
        </p:spPr>
      </p:pic>
      <p:pic>
        <p:nvPicPr>
          <p:cNvPr id="4" name="Picture 3">
            <a:extLst>
              <a:ext uri="{FF2B5EF4-FFF2-40B4-BE49-F238E27FC236}">
                <a16:creationId xmlns:a16="http://schemas.microsoft.com/office/drawing/2014/main" id="{020F268B-FB4C-4895-9ED6-2EBC40255025}"/>
              </a:ext>
            </a:extLst>
          </p:cNvPr>
          <p:cNvPicPr>
            <a:picLocks noChangeAspect="1"/>
          </p:cNvPicPr>
          <p:nvPr/>
        </p:nvPicPr>
        <p:blipFill>
          <a:blip r:embed="rId4"/>
          <a:stretch>
            <a:fillRect/>
          </a:stretch>
        </p:blipFill>
        <p:spPr>
          <a:xfrm>
            <a:off x="5008880" y="1763504"/>
            <a:ext cx="4669248" cy="4627136"/>
          </a:xfrm>
          <a:prstGeom prst="rect">
            <a:avLst/>
          </a:prstGeom>
        </p:spPr>
      </p:pic>
      <p:sp>
        <p:nvSpPr>
          <p:cNvPr id="5" name="TextBox 4">
            <a:extLst>
              <a:ext uri="{FF2B5EF4-FFF2-40B4-BE49-F238E27FC236}">
                <a16:creationId xmlns:a16="http://schemas.microsoft.com/office/drawing/2014/main" id="{47C276B7-48CC-4518-A170-B7A948FF235A}"/>
              </a:ext>
            </a:extLst>
          </p:cNvPr>
          <p:cNvSpPr txBox="1"/>
          <p:nvPr/>
        </p:nvSpPr>
        <p:spPr>
          <a:xfrm>
            <a:off x="2413056" y="5550013"/>
            <a:ext cx="2076402" cy="523220"/>
          </a:xfrm>
          <a:prstGeom prst="rect">
            <a:avLst/>
          </a:prstGeom>
          <a:noFill/>
        </p:spPr>
        <p:txBody>
          <a:bodyPr wrap="none" rtlCol="0">
            <a:spAutoFit/>
          </a:bodyPr>
          <a:lstStyle/>
          <a:p>
            <a:r>
              <a:rPr lang="es-419"/>
              <a:t>Tubo resistor</a:t>
            </a:r>
          </a:p>
        </p:txBody>
      </p:sp>
      <p:cxnSp>
        <p:nvCxnSpPr>
          <p:cNvPr id="6" name="Straight Arrow Connector 5">
            <a:extLst>
              <a:ext uri="{FF2B5EF4-FFF2-40B4-BE49-F238E27FC236}">
                <a16:creationId xmlns:a16="http://schemas.microsoft.com/office/drawing/2014/main" id="{25F7C881-8D90-4573-ACFD-2F64EB7F878A}"/>
              </a:ext>
            </a:extLst>
          </p:cNvPr>
          <p:cNvCxnSpPr>
            <a:cxnSpLocks/>
            <a:stCxn id="5" idx="3"/>
          </p:cNvCxnSpPr>
          <p:nvPr/>
        </p:nvCxnSpPr>
        <p:spPr>
          <a:xfrm>
            <a:off x="4489458" y="5811623"/>
            <a:ext cx="2368542"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C5A6E7B-9DC1-4419-B740-951D8A84DFA9}"/>
              </a:ext>
            </a:extLst>
          </p:cNvPr>
          <p:cNvSpPr txBox="1"/>
          <p:nvPr/>
        </p:nvSpPr>
        <p:spPr>
          <a:xfrm>
            <a:off x="9678128" y="2274636"/>
            <a:ext cx="1082348" cy="523220"/>
          </a:xfrm>
          <a:prstGeom prst="rect">
            <a:avLst/>
          </a:prstGeom>
          <a:noFill/>
        </p:spPr>
        <p:txBody>
          <a:bodyPr wrap="none" rtlCol="0">
            <a:spAutoFit/>
          </a:bodyPr>
          <a:lstStyle/>
          <a:p>
            <a:r>
              <a:rPr lang="en-US" dirty="0"/>
              <a:t>Union</a:t>
            </a:r>
          </a:p>
        </p:txBody>
      </p:sp>
      <p:sp>
        <p:nvSpPr>
          <p:cNvPr id="10" name="TextBox 9">
            <a:extLst>
              <a:ext uri="{FF2B5EF4-FFF2-40B4-BE49-F238E27FC236}">
                <a16:creationId xmlns:a16="http://schemas.microsoft.com/office/drawing/2014/main" id="{60C141A0-2892-446E-8951-1E9DE1721B16}"/>
              </a:ext>
            </a:extLst>
          </p:cNvPr>
          <p:cNvSpPr txBox="1"/>
          <p:nvPr/>
        </p:nvSpPr>
        <p:spPr>
          <a:xfrm>
            <a:off x="419542" y="6350402"/>
            <a:ext cx="10806741" cy="400110"/>
          </a:xfrm>
          <a:prstGeom prst="rect">
            <a:avLst/>
          </a:prstGeom>
          <a:noFill/>
        </p:spPr>
        <p:txBody>
          <a:bodyPr wrap="none" rtlCol="0">
            <a:spAutoFit/>
          </a:bodyPr>
          <a:lstStyle/>
          <a:p>
            <a:r>
              <a:rPr lang="es-ES" sz="2000" dirty="0"/>
              <a:t>Tubería de PVC cortada por la mitad. Mantiene los tubos dosificadores tensos y proporciona protección</a:t>
            </a:r>
            <a:endParaRPr lang="en-US" sz="2000" dirty="0"/>
          </a:p>
        </p:txBody>
      </p:sp>
      <p:cxnSp>
        <p:nvCxnSpPr>
          <p:cNvPr id="11" name="Straight Arrow Connector 10">
            <a:extLst>
              <a:ext uri="{FF2B5EF4-FFF2-40B4-BE49-F238E27FC236}">
                <a16:creationId xmlns:a16="http://schemas.microsoft.com/office/drawing/2014/main" id="{D15C0C37-C6C5-48D0-BE75-F348BD7D06D4}"/>
              </a:ext>
            </a:extLst>
          </p:cNvPr>
          <p:cNvCxnSpPr>
            <a:cxnSpLocks/>
          </p:cNvCxnSpPr>
          <p:nvPr/>
        </p:nvCxnSpPr>
        <p:spPr>
          <a:xfrm flipV="1">
            <a:off x="3687816" y="6203464"/>
            <a:ext cx="2712984" cy="1871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46D9C2-CA33-4C4A-AE28-6563C5D1CA52}"/>
              </a:ext>
            </a:extLst>
          </p:cNvPr>
          <p:cNvCxnSpPr>
            <a:cxnSpLocks/>
            <a:stCxn id="9" idx="1"/>
          </p:cNvCxnSpPr>
          <p:nvPr/>
        </p:nvCxnSpPr>
        <p:spPr>
          <a:xfrm flipH="1">
            <a:off x="8890000" y="2536246"/>
            <a:ext cx="788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9764BA-7A7B-41AB-924C-120B71FEF3C9}"/>
              </a:ext>
            </a:extLst>
          </p:cNvPr>
          <p:cNvCxnSpPr>
            <a:cxnSpLocks/>
            <a:stCxn id="9" idx="3"/>
          </p:cNvCxnSpPr>
          <p:nvPr/>
        </p:nvCxnSpPr>
        <p:spPr>
          <a:xfrm flipV="1">
            <a:off x="10760476" y="2067631"/>
            <a:ext cx="161524" cy="4686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11944D-427D-4F10-9ED5-02681AC929FE}"/>
              </a:ext>
            </a:extLst>
          </p:cNvPr>
          <p:cNvCxnSpPr>
            <a:cxnSpLocks/>
          </p:cNvCxnSpPr>
          <p:nvPr/>
        </p:nvCxnSpPr>
        <p:spPr>
          <a:xfrm flipV="1">
            <a:off x="9062720" y="4021212"/>
            <a:ext cx="2113280" cy="24066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69C7E89-8A48-47C8-988A-155FE4EB8480}"/>
              </a:ext>
            </a:extLst>
          </p:cNvPr>
          <p:cNvSpPr txBox="1"/>
          <p:nvPr/>
        </p:nvSpPr>
        <p:spPr>
          <a:xfrm>
            <a:off x="690577" y="3603326"/>
            <a:ext cx="4230149" cy="2246769"/>
          </a:xfrm>
          <a:prstGeom prst="rect">
            <a:avLst/>
          </a:prstGeom>
          <a:noFill/>
        </p:spPr>
        <p:txBody>
          <a:bodyPr wrap="square" rtlCol="0">
            <a:spAutoFit/>
          </a:bodyPr>
          <a:lstStyle/>
          <a:p>
            <a:r>
              <a:rPr lang="es-ES" dirty="0"/>
              <a:t>Disco de PVC con orificios ligeramente más pequeños que el diámetro de los tubos dosificadores (pegados en la unión)</a:t>
            </a:r>
            <a:endParaRPr lang="en-US" dirty="0"/>
          </a:p>
        </p:txBody>
      </p:sp>
      <p:cxnSp>
        <p:nvCxnSpPr>
          <p:cNvPr id="24" name="Straight Arrow Connector 23">
            <a:extLst>
              <a:ext uri="{FF2B5EF4-FFF2-40B4-BE49-F238E27FC236}">
                <a16:creationId xmlns:a16="http://schemas.microsoft.com/office/drawing/2014/main" id="{41335ADC-2EE3-40C9-93B5-8000B8C1002F}"/>
              </a:ext>
            </a:extLst>
          </p:cNvPr>
          <p:cNvCxnSpPr>
            <a:cxnSpLocks/>
            <a:stCxn id="23" idx="3"/>
          </p:cNvCxnSpPr>
          <p:nvPr/>
        </p:nvCxnSpPr>
        <p:spPr>
          <a:xfrm flipV="1">
            <a:off x="4920726" y="4021216"/>
            <a:ext cx="1635759" cy="705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3796648-9C46-49B6-A23F-09256920451F}"/>
              </a:ext>
            </a:extLst>
          </p:cNvPr>
          <p:cNvSpPr txBox="1"/>
          <p:nvPr/>
        </p:nvSpPr>
        <p:spPr>
          <a:xfrm>
            <a:off x="646498" y="1501831"/>
            <a:ext cx="4318305" cy="1938992"/>
          </a:xfrm>
          <a:prstGeom prst="rect">
            <a:avLst/>
          </a:prstGeom>
          <a:noFill/>
        </p:spPr>
        <p:txBody>
          <a:bodyPr wrap="square" rtlCol="0">
            <a:spAutoFit/>
          </a:bodyPr>
          <a:lstStyle/>
          <a:p>
            <a:r>
              <a:rPr lang="es-ES" sz="2000" dirty="0"/>
              <a:t>Los extremos de los tubos se cortan en ángulo para que puedan meterse a través de pequeños orificios en el disco y luego jalar el tubo para crear un sello hermético al líquido
</a:t>
            </a:r>
            <a:endParaRPr lang="en-US" sz="2000" dirty="0"/>
          </a:p>
        </p:txBody>
      </p:sp>
      <p:cxnSp>
        <p:nvCxnSpPr>
          <p:cNvPr id="28" name="Straight Arrow Connector 27">
            <a:extLst>
              <a:ext uri="{FF2B5EF4-FFF2-40B4-BE49-F238E27FC236}">
                <a16:creationId xmlns:a16="http://schemas.microsoft.com/office/drawing/2014/main" id="{41F0751C-F0D1-4C8B-9E46-3388153410BE}"/>
              </a:ext>
            </a:extLst>
          </p:cNvPr>
          <p:cNvCxnSpPr>
            <a:cxnSpLocks/>
            <a:stCxn id="27" idx="3"/>
          </p:cNvCxnSpPr>
          <p:nvPr/>
        </p:nvCxnSpPr>
        <p:spPr>
          <a:xfrm flipV="1">
            <a:off x="4964803" y="1961329"/>
            <a:ext cx="1917153" cy="509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742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447B-955B-4892-8809-089A5FF80A4F}"/>
              </a:ext>
            </a:extLst>
          </p:cNvPr>
          <p:cNvSpPr>
            <a:spLocks noGrp="1"/>
          </p:cNvSpPr>
          <p:nvPr>
            <p:ph type="title"/>
          </p:nvPr>
        </p:nvSpPr>
        <p:spPr>
          <a:xfrm>
            <a:off x="457199" y="228600"/>
            <a:ext cx="7274561" cy="1143000"/>
          </a:xfrm>
        </p:spPr>
        <p:txBody>
          <a:bodyPr/>
          <a:lstStyle/>
          <a:p>
            <a:r>
              <a:rPr lang="es-ES" sz="4000" dirty="0"/>
              <a:t>Limpieza del CLT y de los módulos de tubos dosificadores</a:t>
            </a:r>
            <a:endParaRPr lang="en-US" sz="4000" dirty="0"/>
          </a:p>
        </p:txBody>
      </p:sp>
      <p:sp>
        <p:nvSpPr>
          <p:cNvPr id="3" name="Content Placeholder 2">
            <a:extLst>
              <a:ext uri="{FF2B5EF4-FFF2-40B4-BE49-F238E27FC236}">
                <a16:creationId xmlns:a16="http://schemas.microsoft.com/office/drawing/2014/main" id="{FA52DC2A-DEBB-403F-8C5A-1EAE09F533E7}"/>
              </a:ext>
            </a:extLst>
          </p:cNvPr>
          <p:cNvSpPr>
            <a:spLocks noGrp="1"/>
          </p:cNvSpPr>
          <p:nvPr>
            <p:ph idx="1"/>
          </p:nvPr>
        </p:nvSpPr>
        <p:spPr>
          <a:xfrm>
            <a:off x="457200" y="1600200"/>
            <a:ext cx="7274560" cy="4525963"/>
          </a:xfrm>
        </p:spPr>
        <p:txBody>
          <a:bodyPr/>
          <a:lstStyle/>
          <a:p>
            <a:r>
              <a:rPr lang="es-ES" dirty="0"/>
              <a:t>Se puede escoger el otro tanque de nivel constante y el otro módulo del tubos de dosificación</a:t>
            </a:r>
          </a:p>
          <a:p>
            <a:r>
              <a:rPr lang="es-ES" dirty="0"/>
              <a:t>Los componentes que se necesita limpiar, se puede drenar, enjuagar con agua y luego volver a llenar con vinagre para eliminar los depósitos de CaCO3.</a:t>
            </a:r>
            <a:endParaRPr lang="en-US" dirty="0"/>
          </a:p>
        </p:txBody>
      </p:sp>
      <p:pic>
        <p:nvPicPr>
          <p:cNvPr id="4" name="Picture 3">
            <a:extLst>
              <a:ext uri="{FF2B5EF4-FFF2-40B4-BE49-F238E27FC236}">
                <a16:creationId xmlns:a16="http://schemas.microsoft.com/office/drawing/2014/main" id="{EA3100FB-14E1-4D0F-9510-BB696C049C34}"/>
              </a:ext>
            </a:extLst>
          </p:cNvPr>
          <p:cNvPicPr>
            <a:picLocks noChangeAspect="1"/>
          </p:cNvPicPr>
          <p:nvPr/>
        </p:nvPicPr>
        <p:blipFill>
          <a:blip r:embed="rId2"/>
          <a:stretch>
            <a:fillRect/>
          </a:stretch>
        </p:blipFill>
        <p:spPr>
          <a:xfrm>
            <a:off x="7891849" y="0"/>
            <a:ext cx="4300151" cy="6858000"/>
          </a:xfrm>
          <a:prstGeom prst="rect">
            <a:avLst/>
          </a:prstGeom>
        </p:spPr>
      </p:pic>
      <p:cxnSp>
        <p:nvCxnSpPr>
          <p:cNvPr id="5" name="Straight Arrow Connector 4">
            <a:extLst>
              <a:ext uri="{FF2B5EF4-FFF2-40B4-BE49-F238E27FC236}">
                <a16:creationId xmlns:a16="http://schemas.microsoft.com/office/drawing/2014/main" id="{4C7C1025-55E4-4881-AED1-00CC430A308B}"/>
              </a:ext>
            </a:extLst>
          </p:cNvPr>
          <p:cNvCxnSpPr>
            <a:cxnSpLocks/>
          </p:cNvCxnSpPr>
          <p:nvPr/>
        </p:nvCxnSpPr>
        <p:spPr>
          <a:xfrm flipV="1">
            <a:off x="7650480" y="629920"/>
            <a:ext cx="1473200" cy="1483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EDA341D-79BB-47AC-B096-136917B947B8}"/>
              </a:ext>
            </a:extLst>
          </p:cNvPr>
          <p:cNvCxnSpPr>
            <a:cxnSpLocks/>
          </p:cNvCxnSpPr>
          <p:nvPr/>
        </p:nvCxnSpPr>
        <p:spPr>
          <a:xfrm flipV="1">
            <a:off x="7650480" y="1076960"/>
            <a:ext cx="1402080" cy="1036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A53E4D-C02D-4941-8D8C-0A95BE75B6CF}"/>
              </a:ext>
            </a:extLst>
          </p:cNvPr>
          <p:cNvCxnSpPr>
            <a:cxnSpLocks/>
          </p:cNvCxnSpPr>
          <p:nvPr/>
        </p:nvCxnSpPr>
        <p:spPr>
          <a:xfrm>
            <a:off x="7650480" y="2113280"/>
            <a:ext cx="127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691D33-92AF-48A9-AA5C-212CAECFBFD2}"/>
              </a:ext>
            </a:extLst>
          </p:cNvPr>
          <p:cNvCxnSpPr>
            <a:cxnSpLocks/>
          </p:cNvCxnSpPr>
          <p:nvPr/>
        </p:nvCxnSpPr>
        <p:spPr>
          <a:xfrm>
            <a:off x="7731760" y="4958080"/>
            <a:ext cx="1087120" cy="690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5EC748-AC40-4AE2-8639-551F6C09271F}"/>
              </a:ext>
            </a:extLst>
          </p:cNvPr>
          <p:cNvCxnSpPr>
            <a:cxnSpLocks/>
          </p:cNvCxnSpPr>
          <p:nvPr/>
        </p:nvCxnSpPr>
        <p:spPr>
          <a:xfrm>
            <a:off x="7731760" y="4958080"/>
            <a:ext cx="1503680" cy="127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8511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199" y="228600"/>
            <a:ext cx="7259935" cy="1143000"/>
          </a:xfrm>
        </p:spPr>
        <p:txBody>
          <a:bodyPr/>
          <a:lstStyle/>
          <a:p>
            <a:r>
              <a:rPr lang="es-419" dirty="0"/>
              <a:t>Controlador de dosis de los químicos</a:t>
            </a:r>
          </a:p>
        </p:txBody>
      </p:sp>
      <p:sp>
        <p:nvSpPr>
          <p:cNvPr id="208899" name="Rectangle 3"/>
          <p:cNvSpPr>
            <a:spLocks noGrp="1" noChangeArrowheads="1"/>
          </p:cNvSpPr>
          <p:nvPr>
            <p:ph idx="1"/>
          </p:nvPr>
        </p:nvSpPr>
        <p:spPr>
          <a:xfrm>
            <a:off x="457200" y="1600200"/>
            <a:ext cx="7149402" cy="4525963"/>
          </a:xfrm>
        </p:spPr>
        <p:txBody>
          <a:bodyPr/>
          <a:lstStyle/>
          <a:p>
            <a:r>
              <a:rPr lang="es-ES" dirty="0"/>
              <a:t>Flujo de coagulante y cloro proporcional al caudal de la planta (el flujo de los químicos se apagan cuando la planta se apaga)
Dosis de los químicos directamente ajustable</a:t>
            </a:r>
            <a:endParaRPr lang="es-419" dirty="0"/>
          </a:p>
        </p:txBody>
      </p:sp>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3"/>
          <a:stretch>
            <a:fillRect/>
          </a:stretch>
        </p:blipFill>
        <p:spPr>
          <a:xfrm>
            <a:off x="10689022" y="403402"/>
            <a:ext cx="287214" cy="656869"/>
          </a:xfrm>
          <a:prstGeom prst="rect">
            <a:avLst/>
          </a:prstGeom>
        </p:spPr>
      </p:pic>
      <p:pic>
        <p:nvPicPr>
          <p:cNvPr id="6" name="Picture 5">
            <a:extLst>
              <a:ext uri="{FF2B5EF4-FFF2-40B4-BE49-F238E27FC236}">
                <a16:creationId xmlns:a16="http://schemas.microsoft.com/office/drawing/2014/main" id="{8C854B00-ED4A-488B-AF04-A5751413DB26}"/>
              </a:ext>
            </a:extLst>
          </p:cNvPr>
          <p:cNvPicPr>
            <a:picLocks noChangeAspect="1"/>
          </p:cNvPicPr>
          <p:nvPr/>
        </p:nvPicPr>
        <p:blipFill>
          <a:blip r:embed="rId4"/>
          <a:stretch>
            <a:fillRect/>
          </a:stretch>
        </p:blipFill>
        <p:spPr>
          <a:xfrm>
            <a:off x="7891849" y="0"/>
            <a:ext cx="4300151" cy="6858000"/>
          </a:xfrm>
          <a:prstGeom prst="rect">
            <a:avLst/>
          </a:prstGeom>
        </p:spPr>
      </p:pic>
      <p:pic>
        <p:nvPicPr>
          <p:cNvPr id="7" name="Picture 6">
            <a:extLst>
              <a:ext uri="{FF2B5EF4-FFF2-40B4-BE49-F238E27FC236}">
                <a16:creationId xmlns:a16="http://schemas.microsoft.com/office/drawing/2014/main" id="{D12D2125-8DE2-433F-884B-7E50F3B8EE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67684" y="3962400"/>
            <a:ext cx="5838918" cy="533400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20D9D-FDCF-48BE-81B2-B8A0672C4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43" y="228600"/>
            <a:ext cx="12288180" cy="6690946"/>
          </a:xfrm>
          <a:prstGeom prst="rect">
            <a:avLst/>
          </a:prstGeom>
        </p:spPr>
      </p:pic>
      <p:pic>
        <p:nvPicPr>
          <p:cNvPr id="6" name="Picture 5">
            <a:extLst>
              <a:ext uri="{FF2B5EF4-FFF2-40B4-BE49-F238E27FC236}">
                <a16:creationId xmlns:a16="http://schemas.microsoft.com/office/drawing/2014/main" id="{A5F3E2D0-F59D-40DF-BD9C-49E959C496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840" y="171188"/>
            <a:ext cx="12400840" cy="6762792"/>
          </a:xfrm>
          <a:prstGeom prst="rect">
            <a:avLst/>
          </a:prstGeom>
        </p:spPr>
      </p:pic>
      <p:pic>
        <p:nvPicPr>
          <p:cNvPr id="4" name="Picture 3">
            <a:extLst>
              <a:ext uri="{FF2B5EF4-FFF2-40B4-BE49-F238E27FC236}">
                <a16:creationId xmlns:a16="http://schemas.microsoft.com/office/drawing/2014/main" id="{46FA302A-AAA3-4921-A5D7-428AF0E89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48" y="0"/>
            <a:ext cx="12008673" cy="6858000"/>
          </a:xfrm>
          <a:prstGeom prst="rect">
            <a:avLst/>
          </a:prstGeom>
        </p:spPr>
      </p:pic>
      <p:sp>
        <p:nvSpPr>
          <p:cNvPr id="7" name="Rectangle 6">
            <a:extLst>
              <a:ext uri="{FF2B5EF4-FFF2-40B4-BE49-F238E27FC236}">
                <a16:creationId xmlns:a16="http://schemas.microsoft.com/office/drawing/2014/main" id="{FF2FB014-3728-4345-8F29-C9FE3081679C}"/>
              </a:ext>
            </a:extLst>
          </p:cNvPr>
          <p:cNvSpPr/>
          <p:nvPr/>
        </p:nvSpPr>
        <p:spPr>
          <a:xfrm>
            <a:off x="11259403" y="0"/>
            <a:ext cx="942309" cy="1378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05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320272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24A0-8267-4AB5-B927-39A9EC6B74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30ABD8-1A1C-4ADF-9D19-3BA89626222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98DF26F-E6E8-45DA-94CE-DC06CDC88BA4}"/>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056AE6E9-7CB4-49B5-9AD7-582F3676742F}"/>
              </a:ext>
            </a:extLst>
          </p:cNvPr>
          <p:cNvPicPr>
            <a:picLocks noChangeAspect="1"/>
          </p:cNvPicPr>
          <p:nvPr/>
        </p:nvPicPr>
        <p:blipFill>
          <a:blip r:embed="rId2"/>
          <a:stretch>
            <a:fillRect/>
          </a:stretch>
        </p:blipFill>
        <p:spPr>
          <a:xfrm>
            <a:off x="-1" y="1"/>
            <a:ext cx="12362667" cy="6858000"/>
          </a:xfrm>
          <a:prstGeom prst="rect">
            <a:avLst/>
          </a:prstGeom>
        </p:spPr>
      </p:pic>
    </p:spTree>
    <p:extLst>
      <p:ext uri="{BB962C8B-B14F-4D97-AF65-F5344CB8AC3E}">
        <p14:creationId xmlns:p14="http://schemas.microsoft.com/office/powerpoint/2010/main" val="24398806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0BCAC-EBE0-4ADC-B413-2FD77DEEB9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287608" y="1595120"/>
            <a:ext cx="1762166" cy="5191760"/>
          </a:xfrm>
          <a:prstGeom prst="rect">
            <a:avLst/>
          </a:prstGeom>
        </p:spPr>
      </p:pic>
      <p:pic>
        <p:nvPicPr>
          <p:cNvPr id="14" name="Picture 13">
            <a:extLst>
              <a:ext uri="{FF2B5EF4-FFF2-40B4-BE49-F238E27FC236}">
                <a16:creationId xmlns:a16="http://schemas.microsoft.com/office/drawing/2014/main" id="{3F26BF18-691A-4AF5-A505-8D05C6FE7E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42410" y="1524000"/>
            <a:ext cx="5838918" cy="5334000"/>
          </a:xfrm>
          <a:prstGeom prst="rect">
            <a:avLst/>
          </a:prstGeom>
        </p:spPr>
      </p:pic>
      <p:sp>
        <p:nvSpPr>
          <p:cNvPr id="3" name="TextBox 2">
            <a:extLst>
              <a:ext uri="{FF2B5EF4-FFF2-40B4-BE49-F238E27FC236}">
                <a16:creationId xmlns:a16="http://schemas.microsoft.com/office/drawing/2014/main" id="{4C05CE4C-3F4E-4FB6-A4DB-7ED4BA1CC7EB}"/>
              </a:ext>
            </a:extLst>
          </p:cNvPr>
          <p:cNvSpPr txBox="1"/>
          <p:nvPr/>
        </p:nvSpPr>
        <p:spPr>
          <a:xfrm>
            <a:off x="1637331" y="3228945"/>
            <a:ext cx="1063176" cy="400110"/>
          </a:xfrm>
          <a:prstGeom prst="rect">
            <a:avLst/>
          </a:prstGeom>
          <a:noFill/>
        </p:spPr>
        <p:txBody>
          <a:bodyPr wrap="none" rtlCol="0">
            <a:spAutoFit/>
          </a:bodyPr>
          <a:lstStyle/>
          <a:p>
            <a:pPr algn="l"/>
            <a:r>
              <a:rPr lang="es-419" sz="2000">
                <a:latin typeface="Calibri" panose="020F0502020204030204" pitchFamily="34" charset="0"/>
                <a:cs typeface="Calibri" panose="020F0502020204030204" pitchFamily="34" charset="0"/>
              </a:rPr>
              <a:t>Flotador</a:t>
            </a:r>
          </a:p>
        </p:txBody>
      </p:sp>
      <p:sp>
        <p:nvSpPr>
          <p:cNvPr id="4" name="TextBox 3">
            <a:extLst>
              <a:ext uri="{FF2B5EF4-FFF2-40B4-BE49-F238E27FC236}">
                <a16:creationId xmlns:a16="http://schemas.microsoft.com/office/drawing/2014/main" id="{8156C341-7C0B-4DE5-A83E-AD9F3B32A76C}"/>
              </a:ext>
            </a:extLst>
          </p:cNvPr>
          <p:cNvSpPr txBox="1"/>
          <p:nvPr/>
        </p:nvSpPr>
        <p:spPr>
          <a:xfrm>
            <a:off x="6753475" y="2027469"/>
            <a:ext cx="1494705" cy="400110"/>
          </a:xfrm>
          <a:prstGeom prst="rect">
            <a:avLst/>
          </a:prstGeom>
          <a:noFill/>
        </p:spPr>
        <p:txBody>
          <a:bodyPr wrap="none" rtlCol="0">
            <a:spAutoFit/>
          </a:bodyPr>
          <a:lstStyle/>
          <a:p>
            <a:r>
              <a:rPr lang="es-419" sz="2000">
                <a:latin typeface="Calibri" panose="020F0502020204030204" pitchFamily="34" charset="0"/>
                <a:cs typeface="Calibri" panose="020F0502020204030204" pitchFamily="34" charset="0"/>
              </a:rPr>
              <a:t>Deslizadores</a:t>
            </a:r>
          </a:p>
        </p:txBody>
      </p:sp>
      <p:cxnSp>
        <p:nvCxnSpPr>
          <p:cNvPr id="5" name="Straight Arrow Connector 4">
            <a:extLst>
              <a:ext uri="{FF2B5EF4-FFF2-40B4-BE49-F238E27FC236}">
                <a16:creationId xmlns:a16="http://schemas.microsoft.com/office/drawing/2014/main" id="{EE5A2435-0A8C-4BD2-B848-8612D6CE2865}"/>
              </a:ext>
            </a:extLst>
          </p:cNvPr>
          <p:cNvCxnSpPr>
            <a:cxnSpLocks/>
          </p:cNvCxnSpPr>
          <p:nvPr/>
        </p:nvCxnSpPr>
        <p:spPr>
          <a:xfrm>
            <a:off x="6753475" y="2227524"/>
            <a:ext cx="0" cy="92273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0B3EAC8-3439-4063-8FFC-FD8292AC3D40}"/>
              </a:ext>
            </a:extLst>
          </p:cNvPr>
          <p:cNvCxnSpPr>
            <a:cxnSpLocks/>
            <a:stCxn id="4" idx="1"/>
          </p:cNvCxnSpPr>
          <p:nvPr/>
        </p:nvCxnSpPr>
        <p:spPr>
          <a:xfrm flipH="1">
            <a:off x="5810661" y="2227524"/>
            <a:ext cx="942814" cy="48445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3AD92-798A-4D34-829C-D40DBB05848B}"/>
              </a:ext>
            </a:extLst>
          </p:cNvPr>
          <p:cNvSpPr txBox="1"/>
          <p:nvPr/>
        </p:nvSpPr>
        <p:spPr>
          <a:xfrm>
            <a:off x="294640" y="4905920"/>
            <a:ext cx="3748558" cy="1631216"/>
          </a:xfrm>
          <a:prstGeom prst="rect">
            <a:avLst/>
          </a:prstGeom>
          <a:noFill/>
        </p:spPr>
        <p:txBody>
          <a:bodyPr wrap="square" rtlCol="0">
            <a:spAutoFit/>
          </a:bodyPr>
          <a:lstStyle/>
          <a:p>
            <a:pPr algn="r"/>
            <a:r>
              <a:rPr lang="es-419" sz="2000">
                <a:latin typeface="Calibri" panose="020F0502020204030204" pitchFamily="34" charset="0"/>
                <a:cs typeface="Calibri" panose="020F0502020204030204" pitchFamily="34" charset="0"/>
              </a:rPr>
              <a:t>Tubos de caída (lo suficientemente largos como para garantizar que no se introduzca aire a los tubos de inyección)
</a:t>
            </a:r>
          </a:p>
        </p:txBody>
      </p:sp>
      <p:cxnSp>
        <p:nvCxnSpPr>
          <p:cNvPr id="8" name="Straight Arrow Connector 7">
            <a:extLst>
              <a:ext uri="{FF2B5EF4-FFF2-40B4-BE49-F238E27FC236}">
                <a16:creationId xmlns:a16="http://schemas.microsoft.com/office/drawing/2014/main" id="{9D68C643-24D3-4CB9-9739-B8BE7B014272}"/>
              </a:ext>
            </a:extLst>
          </p:cNvPr>
          <p:cNvCxnSpPr>
            <a:cxnSpLocks/>
            <a:stCxn id="7" idx="3"/>
          </p:cNvCxnSpPr>
          <p:nvPr/>
        </p:nvCxnSpPr>
        <p:spPr>
          <a:xfrm flipV="1">
            <a:off x="4043198" y="5306030"/>
            <a:ext cx="2594541" cy="41549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E5F2EA-66EC-4A12-A24B-67F59FD98EB2}"/>
              </a:ext>
            </a:extLst>
          </p:cNvPr>
          <p:cNvCxnSpPr>
            <a:cxnSpLocks/>
            <a:stCxn id="7" idx="3"/>
          </p:cNvCxnSpPr>
          <p:nvPr/>
        </p:nvCxnSpPr>
        <p:spPr>
          <a:xfrm flipV="1">
            <a:off x="4043198" y="4632962"/>
            <a:ext cx="1443202" cy="108856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6FB5F6-A3BF-4180-9F77-5AC3C39B6B45}"/>
              </a:ext>
            </a:extLst>
          </p:cNvPr>
          <p:cNvSpPr txBox="1"/>
          <p:nvPr/>
        </p:nvSpPr>
        <p:spPr>
          <a:xfrm>
            <a:off x="7843520" y="5243802"/>
            <a:ext cx="2242200" cy="707886"/>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Conectar a tanques de nivel constante</a:t>
            </a:r>
          </a:p>
        </p:txBody>
      </p:sp>
      <p:cxnSp>
        <p:nvCxnSpPr>
          <p:cNvPr id="11" name="Straight Arrow Connector 10">
            <a:extLst>
              <a:ext uri="{FF2B5EF4-FFF2-40B4-BE49-F238E27FC236}">
                <a16:creationId xmlns:a16="http://schemas.microsoft.com/office/drawing/2014/main" id="{8F14137A-29AF-49A4-887E-1D69B211C3E4}"/>
              </a:ext>
            </a:extLst>
          </p:cNvPr>
          <p:cNvCxnSpPr>
            <a:cxnSpLocks/>
            <a:stCxn id="10" idx="3"/>
          </p:cNvCxnSpPr>
          <p:nvPr/>
        </p:nvCxnSpPr>
        <p:spPr>
          <a:xfrm flipV="1">
            <a:off x="10085720" y="4263908"/>
            <a:ext cx="1047501" cy="13338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46C691-3636-41B7-9F3F-49B6EF378621}"/>
              </a:ext>
            </a:extLst>
          </p:cNvPr>
          <p:cNvCxnSpPr>
            <a:cxnSpLocks/>
            <a:stCxn id="10" idx="3"/>
          </p:cNvCxnSpPr>
          <p:nvPr/>
        </p:nvCxnSpPr>
        <p:spPr>
          <a:xfrm flipV="1">
            <a:off x="10085720" y="3779454"/>
            <a:ext cx="1811640" cy="181829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itle 23">
            <a:extLst>
              <a:ext uri="{FF2B5EF4-FFF2-40B4-BE49-F238E27FC236}">
                <a16:creationId xmlns:a16="http://schemas.microsoft.com/office/drawing/2014/main" id="{F5CE9A5B-543D-48AC-B1E9-9A4D8EFA6B4E}"/>
              </a:ext>
            </a:extLst>
          </p:cNvPr>
          <p:cNvSpPr>
            <a:spLocks noGrp="1"/>
          </p:cNvSpPr>
          <p:nvPr>
            <p:ph type="title"/>
          </p:nvPr>
        </p:nvSpPr>
        <p:spPr/>
        <p:txBody>
          <a:bodyPr/>
          <a:lstStyle/>
          <a:p>
            <a:r>
              <a:rPr lang="es-419"/>
              <a:t>Dosificador</a:t>
            </a:r>
          </a:p>
        </p:txBody>
      </p:sp>
      <p:sp>
        <p:nvSpPr>
          <p:cNvPr id="25" name="TextBox 24">
            <a:extLst>
              <a:ext uri="{FF2B5EF4-FFF2-40B4-BE49-F238E27FC236}">
                <a16:creationId xmlns:a16="http://schemas.microsoft.com/office/drawing/2014/main" id="{54A0A9C9-BB1C-44CF-A6B8-DFF1126C6D98}"/>
              </a:ext>
            </a:extLst>
          </p:cNvPr>
          <p:cNvSpPr txBox="1"/>
          <p:nvPr/>
        </p:nvSpPr>
        <p:spPr>
          <a:xfrm>
            <a:off x="7843520" y="5959776"/>
            <a:ext cx="2242200" cy="707886"/>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Conectar a los tubos de inyección</a:t>
            </a:r>
          </a:p>
        </p:txBody>
      </p:sp>
      <p:cxnSp>
        <p:nvCxnSpPr>
          <p:cNvPr id="26" name="Straight Arrow Connector 25">
            <a:extLst>
              <a:ext uri="{FF2B5EF4-FFF2-40B4-BE49-F238E27FC236}">
                <a16:creationId xmlns:a16="http://schemas.microsoft.com/office/drawing/2014/main" id="{A6D994B7-865C-42FF-8967-883896308E56}"/>
              </a:ext>
            </a:extLst>
          </p:cNvPr>
          <p:cNvCxnSpPr>
            <a:cxnSpLocks/>
            <a:stCxn id="25" idx="3"/>
          </p:cNvCxnSpPr>
          <p:nvPr/>
        </p:nvCxnSpPr>
        <p:spPr>
          <a:xfrm>
            <a:off x="10085720" y="6313719"/>
            <a:ext cx="775616" cy="3156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4D9A87-CE0C-459E-852B-ADB9895DB59D}"/>
              </a:ext>
            </a:extLst>
          </p:cNvPr>
          <p:cNvCxnSpPr>
            <a:cxnSpLocks/>
            <a:stCxn id="25" idx="3"/>
          </p:cNvCxnSpPr>
          <p:nvPr/>
        </p:nvCxnSpPr>
        <p:spPr>
          <a:xfrm flipV="1">
            <a:off x="10085720" y="6082200"/>
            <a:ext cx="1486520" cy="2315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99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03741"/>
            <a:ext cx="9463490" cy="8333572"/>
            <a:chOff x="-52071" y="-403741"/>
            <a:chExt cx="9463490" cy="8333572"/>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s-419"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s-419"/>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s-419"/>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s-419"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s-419"/>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s-419"/>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s-419"/>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s-419"/>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s-419"/>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s-419"/>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s-419"/>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s-419"/>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s-419"/>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s-419"/>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s-419"/>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s-419"/>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s-419"/>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s-419"/>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s-419"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s-419"/>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s-419"/>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s-419"/>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s-419"/>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s-419"/>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s-419"/>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s-419"/>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s-419"/>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s-419"/>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s-419"/>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3099586" y="4466495"/>
              <a:ext cx="1586714" cy="1940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s-419"/>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419"/>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s-419"/>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651003" y="5710629"/>
              <a:ext cx="3028145" cy="461665"/>
            </a:xfrm>
            <a:prstGeom prst="rect">
              <a:avLst/>
            </a:prstGeom>
            <a:noFill/>
          </p:spPr>
          <p:txBody>
            <a:bodyPr wrap="square" rtlCol="0">
              <a:spAutoFit/>
            </a:bodyPr>
            <a:lstStyle/>
            <a:p>
              <a:pPr algn="r"/>
              <a:r>
                <a:rPr lang="es-419" sz="2400" dirty="0"/>
                <a:t>Tubos dosificadores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s-419" sz="2400">
                  <a:solidFill>
                    <a:schemeClr val="bg1"/>
                  </a:solidFill>
                </a:rPr>
                <a:t>Tanque de coagulante</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s-419" sz="2400" dirty="0"/>
                <a:t>Palanca</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s-419" sz="180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s-419" sz="1800"/>
                <a:t>Float</a:t>
              </a:r>
            </a:p>
          </p:txBody>
        </p:sp>
        <p:sp>
          <p:nvSpPr>
            <p:cNvPr id="283" name="TextBox 282"/>
            <p:cNvSpPr txBox="1"/>
            <p:nvPr/>
          </p:nvSpPr>
          <p:spPr>
            <a:xfrm>
              <a:off x="-52071" y="-73903"/>
              <a:ext cx="1695454" cy="1015663"/>
            </a:xfrm>
            <a:prstGeom prst="rect">
              <a:avLst/>
            </a:prstGeom>
            <a:noFill/>
          </p:spPr>
          <p:txBody>
            <a:bodyPr wrap="square" rtlCol="0">
              <a:spAutoFit/>
            </a:bodyPr>
            <a:lstStyle/>
            <a:p>
              <a:pPr algn="ctr"/>
              <a:r>
                <a:rPr lang="es-419" sz="2000" dirty="0"/>
                <a:t>Tanque de nivel constante</a:t>
              </a:r>
            </a:p>
          </p:txBody>
        </p:sp>
        <p:sp>
          <p:nvSpPr>
            <p:cNvPr id="287" name="TextBox 286"/>
            <p:cNvSpPr txBox="1"/>
            <p:nvPr/>
          </p:nvSpPr>
          <p:spPr>
            <a:xfrm>
              <a:off x="851019" y="1225254"/>
              <a:ext cx="2913761" cy="400110"/>
            </a:xfrm>
            <a:prstGeom prst="rect">
              <a:avLst/>
            </a:prstGeom>
            <a:noFill/>
          </p:spPr>
          <p:txBody>
            <a:bodyPr wrap="square" rtlCol="0">
              <a:spAutoFit/>
            </a:bodyPr>
            <a:lstStyle/>
            <a:p>
              <a:r>
                <a:rPr lang="es-419" sz="2000" dirty="0"/>
                <a:t>Válvula flotador</a:t>
              </a:r>
            </a:p>
          </p:txBody>
        </p:sp>
        <p:cxnSp>
          <p:nvCxnSpPr>
            <p:cNvPr id="288" name="Straight Arrow Connector 287"/>
            <p:cNvCxnSpPr>
              <a:cxnSpLocks/>
              <a:stCxn id="287" idx="1"/>
            </p:cNvCxnSpPr>
            <p:nvPr/>
          </p:nvCxnSpPr>
          <p:spPr bwMode="auto">
            <a:xfrm flipH="1">
              <a:off x="680530" y="1425309"/>
              <a:ext cx="170489" cy="438083"/>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76165" y="2246786"/>
              <a:ext cx="2638239" cy="830997"/>
            </a:xfrm>
            <a:prstGeom prst="rect">
              <a:avLst/>
            </a:prstGeom>
            <a:noFill/>
          </p:spPr>
          <p:txBody>
            <a:bodyPr wrap="square" rtlCol="0">
              <a:spAutoFit/>
            </a:bodyPr>
            <a:lstStyle/>
            <a:p>
              <a:r>
                <a:rPr lang="es-419" sz="2400" dirty="0"/>
                <a:t>Control deslizante de dosis</a:t>
              </a:r>
            </a:p>
          </p:txBody>
        </p:sp>
        <p:sp>
          <p:nvSpPr>
            <p:cNvPr id="297" name="Rectangle 296"/>
            <p:cNvSpPr/>
            <p:nvPr/>
          </p:nvSpPr>
          <p:spPr bwMode="auto">
            <a:xfrm>
              <a:off x="1466850" y="-403741"/>
              <a:ext cx="184731" cy="369332"/>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52641" y="6408339"/>
              <a:ext cx="2533316" cy="461665"/>
            </a:xfrm>
            <a:prstGeom prst="rect">
              <a:avLst/>
            </a:prstGeom>
            <a:noFill/>
          </p:spPr>
          <p:txBody>
            <a:bodyPr wrap="square" rtlCol="0">
              <a:spAutoFit/>
            </a:bodyPr>
            <a:lstStyle/>
            <a:p>
              <a:pPr algn="r"/>
              <a:r>
                <a:rPr lang="es-419" sz="2400" dirty="0"/>
                <a:t>Válvulas de purga</a:t>
              </a:r>
            </a:p>
          </p:txBody>
        </p:sp>
        <p:cxnSp>
          <p:nvCxnSpPr>
            <p:cNvPr id="299" name="Straight Arrow Connector 298"/>
            <p:cNvCxnSpPr>
              <a:cxnSpLocks/>
              <a:stCxn id="298" idx="3"/>
              <a:endCxn id="269" idx="2"/>
            </p:cNvCxnSpPr>
            <p:nvPr/>
          </p:nvCxnSpPr>
          <p:spPr bwMode="auto">
            <a:xfrm>
              <a:off x="3585957" y="6639172"/>
              <a:ext cx="632719"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556442"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310179"/>
              <a:ext cx="184731"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522003" cy="830997"/>
            </a:xfrm>
            <a:prstGeom prst="rect">
              <a:avLst/>
            </a:prstGeom>
            <a:noFill/>
          </p:spPr>
          <p:txBody>
            <a:bodyPr wrap="square" rtlCol="0">
              <a:spAutoFit/>
            </a:bodyPr>
            <a:lstStyle/>
            <a:p>
              <a:pPr algn="r"/>
              <a:r>
                <a:rPr lang="es-ES" sz="2400" dirty="0"/>
                <a:t>Flujo supercrítico de canal abierto</a:t>
              </a:r>
              <a:endParaRPr lang="es-419" sz="2400" dirty="0"/>
            </a:p>
          </p:txBody>
        </p:sp>
        <p:sp>
          <p:nvSpPr>
            <p:cNvPr id="11" name="TextBox 10">
              <a:extLst>
                <a:ext uri="{FF2B5EF4-FFF2-40B4-BE49-F238E27FC236}">
                  <a16:creationId xmlns:a16="http://schemas.microsoft.com/office/drawing/2014/main" id="{03FE539D-C640-469A-A905-708A6B942FBD}"/>
                </a:ext>
              </a:extLst>
            </p:cNvPr>
            <p:cNvSpPr txBox="1"/>
            <p:nvPr/>
          </p:nvSpPr>
          <p:spPr>
            <a:xfrm>
              <a:off x="995027" y="5219047"/>
              <a:ext cx="1914690" cy="461665"/>
            </a:xfrm>
            <a:prstGeom prst="rect">
              <a:avLst/>
            </a:prstGeom>
            <a:noFill/>
          </p:spPr>
          <p:txBody>
            <a:bodyPr wrap="none" rtlCol="0">
              <a:spAutoFit/>
            </a:bodyPr>
            <a:lstStyle/>
            <a:p>
              <a:pPr algn="r"/>
              <a:r>
                <a:rPr lang="es-419" sz="2400" dirty="0"/>
                <a:t>Tubo de caída</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941760"/>
              <a:ext cx="518898" cy="56243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461665"/>
            </a:xfrm>
            <a:prstGeom prst="rect">
              <a:avLst/>
            </a:prstGeom>
            <a:noFill/>
          </p:spPr>
          <p:txBody>
            <a:bodyPr wrap="square" rtlCol="0">
              <a:spAutoFit/>
            </a:bodyPr>
            <a:lstStyle/>
            <a:p>
              <a:pPr algn="r"/>
              <a:r>
                <a:rPr lang="es-419" sz="2400" dirty="0"/>
                <a:t>Contrapeso</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566073"/>
              <a:ext cx="644968" cy="52205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a:t>Disminuir la dosis
</a:t>
            </a:r>
            <a:endParaRPr lang="en-US" dirty="0"/>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a:t>Aumentar la dosis
</a:t>
            </a:r>
            <a:endParaRPr lang="en-US" dirty="0"/>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s-419" dirty="0"/>
              <a:t>Caudal de la planta a 50% del diseño máximo
</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a:solidFill>
                  <a:srgbClr val="000000"/>
                </a:solidFill>
              </a:rPr>
              <a:t>Planta apagado
</a:t>
            </a:r>
            <a:endParaRPr lang="en-US" dirty="0">
              <a:solidFill>
                <a:srgbClr val="000000"/>
              </a:solidFill>
            </a:endParaRP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53B6-3860-4A8D-B870-A2EF1CD21CD4}"/>
              </a:ext>
            </a:extLst>
          </p:cNvPr>
          <p:cNvSpPr>
            <a:spLocks noGrp="1"/>
          </p:cNvSpPr>
          <p:nvPr>
            <p:ph type="title"/>
          </p:nvPr>
        </p:nvSpPr>
        <p:spPr/>
        <p:txBody>
          <a:bodyPr/>
          <a:lstStyle/>
          <a:p>
            <a:r>
              <a:rPr lang="es-419"/>
              <a:t>Puerto de inyección</a:t>
            </a:r>
          </a:p>
        </p:txBody>
      </p:sp>
      <p:pic>
        <p:nvPicPr>
          <p:cNvPr id="4" name="Picture 3">
            <a:extLst>
              <a:ext uri="{FF2B5EF4-FFF2-40B4-BE49-F238E27FC236}">
                <a16:creationId xmlns:a16="http://schemas.microsoft.com/office/drawing/2014/main" id="{CE369A1E-EBC6-4274-8E00-3E36A3E46BC1}"/>
              </a:ext>
            </a:extLst>
          </p:cNvPr>
          <p:cNvPicPr>
            <a:picLocks noChangeAspect="1"/>
          </p:cNvPicPr>
          <p:nvPr/>
        </p:nvPicPr>
        <p:blipFill>
          <a:blip r:embed="rId2"/>
          <a:stretch>
            <a:fillRect/>
          </a:stretch>
        </p:blipFill>
        <p:spPr>
          <a:xfrm>
            <a:off x="3109225" y="1559874"/>
            <a:ext cx="8653283" cy="5174128"/>
          </a:xfrm>
          <a:prstGeom prst="rect">
            <a:avLst/>
          </a:prstGeom>
        </p:spPr>
      </p:pic>
      <p:pic>
        <p:nvPicPr>
          <p:cNvPr id="5" name="Picture 4">
            <a:extLst>
              <a:ext uri="{FF2B5EF4-FFF2-40B4-BE49-F238E27FC236}">
                <a16:creationId xmlns:a16="http://schemas.microsoft.com/office/drawing/2014/main" id="{222E9D0A-5A97-4D81-ACFA-A07D29B10AD7}"/>
              </a:ext>
            </a:extLst>
          </p:cNvPr>
          <p:cNvPicPr>
            <a:picLocks noChangeAspect="1"/>
          </p:cNvPicPr>
          <p:nvPr/>
        </p:nvPicPr>
        <p:blipFill>
          <a:blip r:embed="rId3"/>
          <a:stretch>
            <a:fillRect/>
          </a:stretch>
        </p:blipFill>
        <p:spPr>
          <a:xfrm>
            <a:off x="457199" y="3423606"/>
            <a:ext cx="2107354" cy="2008620"/>
          </a:xfrm>
          <a:prstGeom prst="rect">
            <a:avLst/>
          </a:prstGeom>
        </p:spPr>
      </p:pic>
      <p:sp>
        <p:nvSpPr>
          <p:cNvPr id="6" name="Rectangle 5">
            <a:extLst>
              <a:ext uri="{FF2B5EF4-FFF2-40B4-BE49-F238E27FC236}">
                <a16:creationId xmlns:a16="http://schemas.microsoft.com/office/drawing/2014/main" id="{D9971552-F5C6-49A1-A793-92CE8C31EBA8}"/>
              </a:ext>
            </a:extLst>
          </p:cNvPr>
          <p:cNvSpPr/>
          <p:nvPr/>
        </p:nvSpPr>
        <p:spPr>
          <a:xfrm>
            <a:off x="3860800" y="4368800"/>
            <a:ext cx="1412240" cy="157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4C1EB47-0097-441E-AF54-F5D59AEB9508}"/>
              </a:ext>
            </a:extLst>
          </p:cNvPr>
          <p:cNvCxnSpPr>
            <a:cxnSpLocks/>
            <a:stCxn id="5" idx="3"/>
            <a:endCxn id="6" idx="1"/>
          </p:cNvCxnSpPr>
          <p:nvPr/>
        </p:nvCxnSpPr>
        <p:spPr>
          <a:xfrm>
            <a:off x="2564553" y="4427916"/>
            <a:ext cx="1296247" cy="7282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2B8E7DD9-78EF-4515-9165-04474188DB29}"/>
              </a:ext>
            </a:extLst>
          </p:cNvPr>
          <p:cNvSpPr/>
          <p:nvPr/>
        </p:nvSpPr>
        <p:spPr>
          <a:xfrm>
            <a:off x="5208873" y="4947920"/>
            <a:ext cx="1811688" cy="1094399"/>
          </a:xfrm>
          <a:custGeom>
            <a:avLst/>
            <a:gdLst>
              <a:gd name="connsiteX0" fmla="*/ 1874819 w 1874819"/>
              <a:gd name="connsiteY0" fmla="*/ 0 h 1127426"/>
              <a:gd name="connsiteX1" fmla="*/ 218739 w 1874819"/>
              <a:gd name="connsiteY1" fmla="*/ 1097280 h 1127426"/>
              <a:gd name="connsiteX2" fmla="*/ 66339 w 1874819"/>
              <a:gd name="connsiteY2" fmla="*/ 711200 h 1127426"/>
              <a:gd name="connsiteX0" fmla="*/ 1874819 w 1874819"/>
              <a:gd name="connsiteY0" fmla="*/ 0 h 1127426"/>
              <a:gd name="connsiteX1" fmla="*/ 218739 w 1874819"/>
              <a:gd name="connsiteY1" fmla="*/ 1097280 h 1127426"/>
              <a:gd name="connsiteX2" fmla="*/ 66339 w 1874819"/>
              <a:gd name="connsiteY2" fmla="*/ 711200 h 1127426"/>
              <a:gd name="connsiteX0" fmla="*/ 1854689 w 1854689"/>
              <a:gd name="connsiteY0" fmla="*/ 0 h 1128403"/>
              <a:gd name="connsiteX1" fmla="*/ 198609 w 1854689"/>
              <a:gd name="connsiteY1" fmla="*/ 1097280 h 1128403"/>
              <a:gd name="connsiteX2" fmla="*/ 46209 w 1854689"/>
              <a:gd name="connsiteY2" fmla="*/ 711200 h 1128403"/>
              <a:gd name="connsiteX0" fmla="*/ 1811688 w 1811688"/>
              <a:gd name="connsiteY0" fmla="*/ 0 h 1094399"/>
              <a:gd name="connsiteX1" fmla="*/ 393602 w 1811688"/>
              <a:gd name="connsiteY1" fmla="*/ 1059702 h 1094399"/>
              <a:gd name="connsiteX2" fmla="*/ 3208 w 1811688"/>
              <a:gd name="connsiteY2" fmla="*/ 711200 h 1094399"/>
            </a:gdLst>
            <a:ahLst/>
            <a:cxnLst>
              <a:cxn ang="0">
                <a:pos x="connsiteX0" y="connsiteY0"/>
              </a:cxn>
              <a:cxn ang="0">
                <a:pos x="connsiteX1" y="connsiteY1"/>
              </a:cxn>
              <a:cxn ang="0">
                <a:pos x="connsiteX2" y="connsiteY2"/>
              </a:cxn>
            </a:cxnLst>
            <a:rect l="l" t="t" r="r" b="b"/>
            <a:pathLst>
              <a:path w="1811688" h="1094399">
                <a:moveTo>
                  <a:pt x="1811688" y="0"/>
                </a:moveTo>
                <a:cubicBezTo>
                  <a:pt x="1798233" y="564529"/>
                  <a:pt x="695015" y="941169"/>
                  <a:pt x="393602" y="1059702"/>
                </a:cubicBezTo>
                <a:cubicBezTo>
                  <a:pt x="92189" y="1178235"/>
                  <a:pt x="-21195" y="976032"/>
                  <a:pt x="3208" y="711200"/>
                </a:cubicBezTo>
              </a:path>
            </a:pathLst>
          </a:custGeom>
          <a:noFill/>
          <a:ln w="101600" cmpd="dbl">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478A571-B716-4C7A-B7AA-9199F0104725}"/>
              </a:ext>
            </a:extLst>
          </p:cNvPr>
          <p:cNvSpPr/>
          <p:nvPr/>
        </p:nvSpPr>
        <p:spPr>
          <a:xfrm>
            <a:off x="6817501" y="3232753"/>
            <a:ext cx="433791" cy="2343111"/>
          </a:xfrm>
          <a:custGeom>
            <a:avLst/>
            <a:gdLst>
              <a:gd name="connsiteX0" fmla="*/ 1874819 w 1874819"/>
              <a:gd name="connsiteY0" fmla="*/ 0 h 1127426"/>
              <a:gd name="connsiteX1" fmla="*/ 218739 w 1874819"/>
              <a:gd name="connsiteY1" fmla="*/ 1097280 h 1127426"/>
              <a:gd name="connsiteX2" fmla="*/ 66339 w 1874819"/>
              <a:gd name="connsiteY2" fmla="*/ 711200 h 1127426"/>
              <a:gd name="connsiteX0" fmla="*/ 1874819 w 1874819"/>
              <a:gd name="connsiteY0" fmla="*/ 0 h 1127426"/>
              <a:gd name="connsiteX1" fmla="*/ 218739 w 1874819"/>
              <a:gd name="connsiteY1" fmla="*/ 1097280 h 1127426"/>
              <a:gd name="connsiteX2" fmla="*/ 66339 w 1874819"/>
              <a:gd name="connsiteY2" fmla="*/ 711200 h 1127426"/>
              <a:gd name="connsiteX0" fmla="*/ 1854689 w 1854689"/>
              <a:gd name="connsiteY0" fmla="*/ 0 h 1128403"/>
              <a:gd name="connsiteX1" fmla="*/ 198609 w 1854689"/>
              <a:gd name="connsiteY1" fmla="*/ 1097280 h 1128403"/>
              <a:gd name="connsiteX2" fmla="*/ 46209 w 1854689"/>
              <a:gd name="connsiteY2" fmla="*/ 711200 h 1128403"/>
              <a:gd name="connsiteX0" fmla="*/ 1811688 w 1811688"/>
              <a:gd name="connsiteY0" fmla="*/ 0 h 1094399"/>
              <a:gd name="connsiteX1" fmla="*/ 393602 w 1811688"/>
              <a:gd name="connsiteY1" fmla="*/ 1059702 h 1094399"/>
              <a:gd name="connsiteX2" fmla="*/ 3208 w 1811688"/>
              <a:gd name="connsiteY2" fmla="*/ 711200 h 1094399"/>
              <a:gd name="connsiteX0" fmla="*/ 1808480 w 1808480"/>
              <a:gd name="connsiteY0" fmla="*/ 0 h 711200"/>
              <a:gd name="connsiteX1" fmla="*/ 0 w 1808480"/>
              <a:gd name="connsiteY1" fmla="*/ 711200 h 711200"/>
              <a:gd name="connsiteX0" fmla="*/ 1808480 w 1808480"/>
              <a:gd name="connsiteY0" fmla="*/ 0 h 711200"/>
              <a:gd name="connsiteX1" fmla="*/ 0 w 1808480"/>
              <a:gd name="connsiteY1" fmla="*/ 711200 h 711200"/>
              <a:gd name="connsiteX0" fmla="*/ 92414 w 290540"/>
              <a:gd name="connsiteY0" fmla="*/ 0 h 899090"/>
              <a:gd name="connsiteX1" fmla="*/ 0 w 290540"/>
              <a:gd name="connsiteY1" fmla="*/ 899090 h 899090"/>
              <a:gd name="connsiteX0" fmla="*/ 92414 w 290540"/>
              <a:gd name="connsiteY0" fmla="*/ 0 h 673622"/>
              <a:gd name="connsiteX1" fmla="*/ 0 w 290540"/>
              <a:gd name="connsiteY1" fmla="*/ 673622 h 673622"/>
              <a:gd name="connsiteX0" fmla="*/ 92414 w 92414"/>
              <a:gd name="connsiteY0" fmla="*/ 0 h 1221976"/>
              <a:gd name="connsiteX1" fmla="*/ 0 w 92414"/>
              <a:gd name="connsiteY1" fmla="*/ 673622 h 1221976"/>
              <a:gd name="connsiteX0" fmla="*/ 92414 w 92414"/>
              <a:gd name="connsiteY0" fmla="*/ 0 h 1242610"/>
              <a:gd name="connsiteX1" fmla="*/ 59288 w 92414"/>
              <a:gd name="connsiteY1" fmla="*/ 850732 h 1242610"/>
              <a:gd name="connsiteX2" fmla="*/ 0 w 92414"/>
              <a:gd name="connsiteY2" fmla="*/ 673622 h 1242610"/>
              <a:gd name="connsiteX0" fmla="*/ 92414 w 310669"/>
              <a:gd name="connsiteY0" fmla="*/ 0 h 2341329"/>
              <a:gd name="connsiteX1" fmla="*/ 309809 w 310669"/>
              <a:gd name="connsiteY1" fmla="*/ 2341329 h 2341329"/>
              <a:gd name="connsiteX2" fmla="*/ 0 w 310669"/>
              <a:gd name="connsiteY2" fmla="*/ 673622 h 2341329"/>
              <a:gd name="connsiteX0" fmla="*/ 92414 w 309809"/>
              <a:gd name="connsiteY0" fmla="*/ 0 h 2342905"/>
              <a:gd name="connsiteX1" fmla="*/ 309809 w 309809"/>
              <a:gd name="connsiteY1" fmla="*/ 2341329 h 2342905"/>
              <a:gd name="connsiteX2" fmla="*/ 0 w 309809"/>
              <a:gd name="connsiteY2" fmla="*/ 673622 h 2342905"/>
              <a:gd name="connsiteX0" fmla="*/ 92414 w 408739"/>
              <a:gd name="connsiteY0" fmla="*/ 0 h 2342905"/>
              <a:gd name="connsiteX1" fmla="*/ 309809 w 408739"/>
              <a:gd name="connsiteY1" fmla="*/ 2341329 h 2342905"/>
              <a:gd name="connsiteX2" fmla="*/ 0 w 408739"/>
              <a:gd name="connsiteY2" fmla="*/ 673622 h 2342905"/>
              <a:gd name="connsiteX0" fmla="*/ 117466 w 433791"/>
              <a:gd name="connsiteY0" fmla="*/ 0 h 2343111"/>
              <a:gd name="connsiteX1" fmla="*/ 334861 w 433791"/>
              <a:gd name="connsiteY1" fmla="*/ 2341329 h 2343111"/>
              <a:gd name="connsiteX2" fmla="*/ 0 w 433791"/>
              <a:gd name="connsiteY2" fmla="*/ 711200 h 2343111"/>
            </a:gdLst>
            <a:ahLst/>
            <a:cxnLst>
              <a:cxn ang="0">
                <a:pos x="connsiteX0" y="connsiteY0"/>
              </a:cxn>
              <a:cxn ang="0">
                <a:pos x="connsiteX1" y="connsiteY1"/>
              </a:cxn>
              <a:cxn ang="0">
                <a:pos x="connsiteX2" y="connsiteY2"/>
              </a:cxn>
            </a:cxnLst>
            <a:rect l="l" t="t" r="r" b="b"/>
            <a:pathLst>
              <a:path w="433791" h="2343111">
                <a:moveTo>
                  <a:pt x="117466" y="0"/>
                </a:moveTo>
                <a:cubicBezTo>
                  <a:pt x="189931" y="780443"/>
                  <a:pt x="625651" y="2324973"/>
                  <a:pt x="334861" y="2341329"/>
                </a:cubicBezTo>
                <a:cubicBezTo>
                  <a:pt x="115888" y="2366491"/>
                  <a:pt x="26630" y="2140095"/>
                  <a:pt x="0" y="711200"/>
                </a:cubicBezTo>
              </a:path>
            </a:pathLst>
          </a:custGeom>
          <a:noFill/>
          <a:ln w="101600" cmpd="dbl">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587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011" y="2883409"/>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518231" y="2501454"/>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62497" y="2501453"/>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35753" y="2501454"/>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2292246" y="2078783"/>
            <a:ext cx="2069734" cy="954107"/>
          </a:xfrm>
          <a:prstGeom prst="rect">
            <a:avLst/>
          </a:prstGeom>
          <a:noFill/>
        </p:spPr>
        <p:txBody>
          <a:bodyPr wrap="none" rtlCol="0">
            <a:spAutoFit/>
          </a:bodyPr>
          <a:lstStyle/>
          <a:p>
            <a:r>
              <a:rPr lang="en-US"/>
              <a:t>Muesca en V
</a:t>
            </a:r>
            <a:endParaRPr lang="en-US" dirty="0"/>
          </a:p>
        </p:txBody>
      </p:sp>
      <p:sp>
        <p:nvSpPr>
          <p:cNvPr id="21" name="TextBox 20">
            <a:extLst>
              <a:ext uri="{FF2B5EF4-FFF2-40B4-BE49-F238E27FC236}">
                <a16:creationId xmlns:a16="http://schemas.microsoft.com/office/drawing/2014/main" id="{17E84422-E141-4670-BA37-0932A6931FD5}"/>
              </a:ext>
            </a:extLst>
          </p:cNvPr>
          <p:cNvSpPr txBox="1"/>
          <p:nvPr/>
        </p:nvSpPr>
        <p:spPr>
          <a:xfrm>
            <a:off x="8036966" y="2017239"/>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5446637" y="2001167"/>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9811677" cy="1143000"/>
          </a:xfrm>
        </p:spPr>
        <p:txBody>
          <a:bodyPr/>
          <a:lstStyle/>
          <a:p>
            <a:r>
              <a:rPr lang="es-ES" sz="3600" dirty="0"/>
              <a:t>Proporcionalidad del cabezal de flujo por tres vertederos</a:t>
            </a:r>
            <a:endParaRPr lang="en-US" sz="3600" dirty="0"/>
          </a:p>
        </p:txBody>
      </p:sp>
      <p:sp>
        <p:nvSpPr>
          <p:cNvPr id="2" name="Oval 1">
            <a:extLst>
              <a:ext uri="{FF2B5EF4-FFF2-40B4-BE49-F238E27FC236}">
                <a16:creationId xmlns:a16="http://schemas.microsoft.com/office/drawing/2014/main" id="{24058476-433C-4FCD-A6C0-F07683C548E0}"/>
              </a:ext>
            </a:extLst>
          </p:cNvPr>
          <p:cNvSpPr/>
          <p:nvPr/>
        </p:nvSpPr>
        <p:spPr>
          <a:xfrm>
            <a:off x="5176613" y="1800493"/>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5360E26-84C7-48A8-9895-469301A8D079}"/>
              </a:ext>
            </a:extLst>
          </p:cNvPr>
          <p:cNvSpPr/>
          <p:nvPr/>
        </p:nvSpPr>
        <p:spPr>
          <a:xfrm>
            <a:off x="6066154" y="2347027"/>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 y="120650"/>
            <a:ext cx="10521863" cy="1143000"/>
          </a:xfrm>
        </p:spPr>
        <p:txBody>
          <a:bodyPr lIns="91440" tIns="45720" rIns="91440" bIns="45720"/>
          <a:lstStyle/>
          <a:p>
            <a:r>
              <a:rPr lang="es-419" dirty="0"/>
              <a:t>Medidor lineal de flujo usando orificios </a:t>
            </a:r>
            <a:endParaRPr lang="en-US" dirty="0"/>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7B21DD7-98A2-4865-B1BB-2E6E66B1835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852183" y="1385862"/>
            <a:ext cx="2387318" cy="5472137"/>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1D848-D066-42CC-8AC3-9680B02043BC}"/>
              </a:ext>
            </a:extLst>
          </p:cNvPr>
          <p:cNvPicPr>
            <a:picLocks noChangeAspect="1"/>
          </p:cNvPicPr>
          <p:nvPr/>
        </p:nvPicPr>
        <p:blipFill>
          <a:blip r:embed="rId2"/>
          <a:stretch>
            <a:fillRect/>
          </a:stretch>
        </p:blipFill>
        <p:spPr>
          <a:xfrm>
            <a:off x="598896" y="0"/>
            <a:ext cx="10994207" cy="6858000"/>
          </a:xfrm>
          <a:prstGeom prst="rect">
            <a:avLst/>
          </a:prstGeom>
        </p:spPr>
      </p:pic>
    </p:spTree>
    <p:extLst>
      <p:ext uri="{BB962C8B-B14F-4D97-AF65-F5344CB8AC3E}">
        <p14:creationId xmlns:p14="http://schemas.microsoft.com/office/powerpoint/2010/main" val="29070559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E9DDCE-5165-4C48-8143-B08CE67AA640}"/>
              </a:ext>
            </a:extLst>
          </p:cNvPr>
          <p:cNvPicPr>
            <a:picLocks noChangeAspect="1"/>
          </p:cNvPicPr>
          <p:nvPr/>
        </p:nvPicPr>
        <p:blipFill>
          <a:blip r:embed="rId3"/>
          <a:stretch>
            <a:fillRect/>
          </a:stretch>
        </p:blipFill>
        <p:spPr>
          <a:xfrm>
            <a:off x="10525062" y="0"/>
            <a:ext cx="1666938" cy="6858000"/>
          </a:xfrm>
          <a:prstGeom prst="rect">
            <a:avLst/>
          </a:prstGeom>
        </p:spPr>
      </p:pic>
      <p:sp>
        <p:nvSpPr>
          <p:cNvPr id="225282" name="Rectangle 2"/>
          <p:cNvSpPr>
            <a:spLocks noGrp="1" noChangeArrowheads="1"/>
          </p:cNvSpPr>
          <p:nvPr>
            <p:ph type="title"/>
          </p:nvPr>
        </p:nvSpPr>
        <p:spPr>
          <a:xfrm>
            <a:off x="457199" y="228600"/>
            <a:ext cx="11305309" cy="1143000"/>
          </a:xfrm>
        </p:spPr>
        <p:txBody>
          <a:bodyPr/>
          <a:lstStyle/>
          <a:p>
            <a:r>
              <a:rPr lang="es-419" dirty="0"/>
              <a:t>Medidor lineal de flujo usando orificios </a:t>
            </a:r>
          </a:p>
        </p:txBody>
      </p:sp>
      <p:sp>
        <p:nvSpPr>
          <p:cNvPr id="225283" name="Rectangle 3"/>
          <p:cNvSpPr>
            <a:spLocks noGrp="1" noChangeArrowheads="1"/>
          </p:cNvSpPr>
          <p:nvPr>
            <p:ph idx="1"/>
          </p:nvPr>
        </p:nvSpPr>
        <p:spPr>
          <a:xfrm>
            <a:off x="457200" y="1600200"/>
            <a:ext cx="9553903" cy="4525963"/>
          </a:xfrm>
        </p:spPr>
        <p:txBody>
          <a:bodyPr/>
          <a:lstStyle/>
          <a:p>
            <a:r>
              <a:rPr lang="es-ES" dirty="0"/>
              <a:t>Más fácil de fabricar en el campo que el vertedero </a:t>
            </a:r>
            <a:r>
              <a:rPr lang="es-ES" dirty="0" err="1"/>
              <a:t>Sutro</a:t>
            </a:r>
            <a:r>
              <a:rPr lang="es-ES" dirty="0"/>
              <a:t>
Imita el vertedero </a:t>
            </a:r>
            <a:r>
              <a:rPr lang="es-ES" dirty="0" err="1"/>
              <a:t>Sutro</a:t>
            </a:r>
            <a:r>
              <a:rPr lang="es-ES" dirty="0"/>
              <a:t> usando un patrón de orificios
Instale en una sección de tubería de PVC en el tanque de entrada
Utilizado en todas las plantas de AguaClara excepto la primera planta (</a:t>
            </a:r>
            <a:r>
              <a:rPr lang="es-ES" dirty="0" err="1"/>
              <a:t>Ojojona</a:t>
            </a:r>
            <a:r>
              <a:rPr lang="es-ES" dirty="0"/>
              <a:t>)</a:t>
            </a:r>
            <a:endParaRPr lang="en-US" dirty="0"/>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0B2C-B3EC-484F-88E1-B302C0AA9C4D}"/>
              </a:ext>
            </a:extLst>
          </p:cNvPr>
          <p:cNvSpPr>
            <a:spLocks noGrp="1"/>
          </p:cNvSpPr>
          <p:nvPr>
            <p:ph type="title"/>
          </p:nvPr>
        </p:nvSpPr>
        <p:spPr/>
        <p:txBody>
          <a:bodyPr/>
          <a:lstStyle/>
          <a:p>
            <a:r>
              <a:rPr lang="es-419"/>
              <a:t>Tanque de entrada</a:t>
            </a:r>
          </a:p>
        </p:txBody>
      </p:sp>
      <p:pic>
        <p:nvPicPr>
          <p:cNvPr id="3" name="Picture 2">
            <a:extLst>
              <a:ext uri="{FF2B5EF4-FFF2-40B4-BE49-F238E27FC236}">
                <a16:creationId xmlns:a16="http://schemas.microsoft.com/office/drawing/2014/main" id="{FC5EA9E7-4214-4184-8CF8-E9C5BE6DD3D2}"/>
              </a:ext>
            </a:extLst>
          </p:cNvPr>
          <p:cNvPicPr>
            <a:picLocks noChangeAspect="1"/>
          </p:cNvPicPr>
          <p:nvPr/>
        </p:nvPicPr>
        <p:blipFill rotWithShape="1">
          <a:blip r:embed="rId3"/>
          <a:srcRect t="8334"/>
          <a:stretch/>
        </p:blipFill>
        <p:spPr>
          <a:xfrm>
            <a:off x="0" y="1854789"/>
            <a:ext cx="12192000" cy="4265329"/>
          </a:xfrm>
          <a:prstGeom prst="rect">
            <a:avLst/>
          </a:prstGeom>
        </p:spPr>
      </p:pic>
      <p:sp>
        <p:nvSpPr>
          <p:cNvPr id="5" name="TextBox 4">
            <a:extLst>
              <a:ext uri="{FF2B5EF4-FFF2-40B4-BE49-F238E27FC236}">
                <a16:creationId xmlns:a16="http://schemas.microsoft.com/office/drawing/2014/main" id="{CBBE3D2D-94F2-4795-B842-3C92278ECBF0}"/>
              </a:ext>
            </a:extLst>
          </p:cNvPr>
          <p:cNvSpPr txBox="1"/>
          <p:nvPr/>
        </p:nvSpPr>
        <p:spPr>
          <a:xfrm>
            <a:off x="6983311" y="1571655"/>
            <a:ext cx="1486738" cy="400110"/>
          </a:xfrm>
          <a:prstGeom prst="rect">
            <a:avLst/>
          </a:prstGeom>
          <a:noFill/>
        </p:spPr>
        <p:txBody>
          <a:bodyPr wrap="square" rtlCol="0">
            <a:spAutoFit/>
          </a:bodyPr>
          <a:lstStyle/>
          <a:p>
            <a:r>
              <a:rPr lang="es-419" sz="2000" dirty="0">
                <a:latin typeface="Calibri" panose="020F0502020204030204" pitchFamily="34" charset="0"/>
                <a:cs typeface="Calibri" panose="020F0502020204030204" pitchFamily="34" charset="0"/>
              </a:rPr>
              <a:t>Rejilla</a:t>
            </a:r>
          </a:p>
        </p:txBody>
      </p:sp>
      <p:sp>
        <p:nvSpPr>
          <p:cNvPr id="6" name="TextBox 5">
            <a:extLst>
              <a:ext uri="{FF2B5EF4-FFF2-40B4-BE49-F238E27FC236}">
                <a16:creationId xmlns:a16="http://schemas.microsoft.com/office/drawing/2014/main" id="{CD78B37F-07AF-4F27-AD2F-82EAA5C83B0C}"/>
              </a:ext>
            </a:extLst>
          </p:cNvPr>
          <p:cNvSpPr txBox="1"/>
          <p:nvPr/>
        </p:nvSpPr>
        <p:spPr>
          <a:xfrm>
            <a:off x="7201738" y="4284375"/>
            <a:ext cx="2011680" cy="400110"/>
          </a:xfrm>
          <a:prstGeom prst="rect">
            <a:avLst/>
          </a:prstGeom>
          <a:noFill/>
        </p:spPr>
        <p:txBody>
          <a:bodyPr wrap="square" rtlCol="0">
            <a:spAutoFit/>
          </a:bodyPr>
          <a:lstStyle/>
          <a:p>
            <a:r>
              <a:rPr lang="es-419" sz="2000" dirty="0">
                <a:latin typeface="Calibri" panose="020F0502020204030204" pitchFamily="34" charset="0"/>
                <a:cs typeface="Calibri" panose="020F0502020204030204" pitchFamily="34" charset="0"/>
              </a:rPr>
              <a:t>Desbordamiento</a:t>
            </a:r>
          </a:p>
        </p:txBody>
      </p:sp>
      <p:sp>
        <p:nvSpPr>
          <p:cNvPr id="7" name="TextBox 6">
            <a:extLst>
              <a:ext uri="{FF2B5EF4-FFF2-40B4-BE49-F238E27FC236}">
                <a16:creationId xmlns:a16="http://schemas.microsoft.com/office/drawing/2014/main" id="{0AE5C4C4-D299-4B15-8D35-F7747798FC2E}"/>
              </a:ext>
            </a:extLst>
          </p:cNvPr>
          <p:cNvSpPr txBox="1"/>
          <p:nvPr/>
        </p:nvSpPr>
        <p:spPr>
          <a:xfrm>
            <a:off x="10275770" y="2002245"/>
            <a:ext cx="1486738" cy="1323439"/>
          </a:xfrm>
          <a:prstGeom prst="rect">
            <a:avLst/>
          </a:prstGeom>
          <a:noFill/>
        </p:spPr>
        <p:txBody>
          <a:bodyPr wrap="square" rtlCol="0">
            <a:spAutoFit/>
          </a:bodyPr>
          <a:lstStyle/>
          <a:p>
            <a:r>
              <a:rPr lang="es-ES" sz="2000" dirty="0">
                <a:latin typeface="Calibri" panose="020F0502020204030204" pitchFamily="34" charset="0"/>
                <a:cs typeface="Calibri" panose="020F0502020204030204" pitchFamily="34" charset="0"/>
              </a:rPr>
              <a:t>Agua cruda y reciclaje de </a:t>
            </a:r>
            <a:r>
              <a:rPr lang="es-ES" sz="2000" dirty="0" err="1">
                <a:latin typeface="Calibri" panose="020F0502020204030204" pitchFamily="34" charset="0"/>
                <a:cs typeface="Calibri" panose="020F0502020204030204" pitchFamily="34" charset="0"/>
              </a:rPr>
              <a:t>retrolavado</a:t>
            </a:r>
            <a:endParaRPr lang="es-419" sz="20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8A902F6-BD64-4A5B-A0E8-6BCFF4612C2C}"/>
              </a:ext>
            </a:extLst>
          </p:cNvPr>
          <p:cNvSpPr txBox="1"/>
          <p:nvPr/>
        </p:nvSpPr>
        <p:spPr>
          <a:xfrm>
            <a:off x="6593840" y="4767564"/>
            <a:ext cx="2804160" cy="400110"/>
          </a:xfrm>
          <a:prstGeom prst="rect">
            <a:avLst/>
          </a:prstGeom>
          <a:noFill/>
        </p:spPr>
        <p:txBody>
          <a:bodyPr wrap="square" rtlCol="0">
            <a:spAutoFit/>
          </a:bodyPr>
          <a:lstStyle/>
          <a:p>
            <a:r>
              <a:rPr lang="es-419" sz="2000" dirty="0">
                <a:latin typeface="Calibri" panose="020F0502020204030204" pitchFamily="34" charset="0"/>
                <a:cs typeface="Calibri" panose="020F0502020204030204" pitchFamily="34" charset="0"/>
              </a:rPr>
              <a:t>Reciclaje de </a:t>
            </a:r>
            <a:r>
              <a:rPr lang="es-419" sz="2000" dirty="0" err="1">
                <a:latin typeface="Calibri" panose="020F0502020204030204" pitchFamily="34" charset="0"/>
                <a:cs typeface="Calibri" panose="020F0502020204030204" pitchFamily="34" charset="0"/>
              </a:rPr>
              <a:t>retrolavado</a:t>
            </a:r>
            <a:endParaRPr lang="es-419"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4C46DDE-06E8-47B7-93B0-23919B87BC51}"/>
              </a:ext>
            </a:extLst>
          </p:cNvPr>
          <p:cNvSpPr txBox="1"/>
          <p:nvPr/>
        </p:nvSpPr>
        <p:spPr>
          <a:xfrm>
            <a:off x="1610371" y="1571655"/>
            <a:ext cx="2717789" cy="707886"/>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Desagües de las tolvas
</a:t>
            </a:r>
          </a:p>
        </p:txBody>
      </p:sp>
      <p:sp>
        <p:nvSpPr>
          <p:cNvPr id="10" name="TextBox 9">
            <a:extLst>
              <a:ext uri="{FF2B5EF4-FFF2-40B4-BE49-F238E27FC236}">
                <a16:creationId xmlns:a16="http://schemas.microsoft.com/office/drawing/2014/main" id="{1219697D-3367-449F-BA70-F51A6AF1320B}"/>
              </a:ext>
            </a:extLst>
          </p:cNvPr>
          <p:cNvSpPr txBox="1"/>
          <p:nvPr/>
        </p:nvSpPr>
        <p:spPr>
          <a:xfrm>
            <a:off x="274320" y="1575802"/>
            <a:ext cx="853439" cy="400110"/>
          </a:xfrm>
          <a:prstGeom prst="rect">
            <a:avLst/>
          </a:prstGeom>
          <a:noFill/>
        </p:spPr>
        <p:txBody>
          <a:bodyPr wrap="square" rtlCol="0">
            <a:spAutoFit/>
          </a:bodyPr>
          <a:lstStyle/>
          <a:p>
            <a:pPr algn="l"/>
            <a:r>
              <a:rPr lang="es-419" sz="2000">
                <a:latin typeface="Calibri" panose="020F0502020204030204" pitchFamily="34" charset="0"/>
                <a:cs typeface="Calibri" panose="020F0502020204030204" pitchFamily="34" charset="0"/>
              </a:rPr>
              <a:t>LFOM</a:t>
            </a:r>
          </a:p>
        </p:txBody>
      </p:sp>
      <p:cxnSp>
        <p:nvCxnSpPr>
          <p:cNvPr id="11" name="Straight Arrow Connector 10">
            <a:extLst>
              <a:ext uri="{FF2B5EF4-FFF2-40B4-BE49-F238E27FC236}">
                <a16:creationId xmlns:a16="http://schemas.microsoft.com/office/drawing/2014/main" id="{8B445B6A-636D-4A74-B2F9-1F1C0E0E1D84}"/>
              </a:ext>
            </a:extLst>
          </p:cNvPr>
          <p:cNvCxnSpPr>
            <a:cxnSpLocks/>
            <a:stCxn id="10" idx="2"/>
          </p:cNvCxnSpPr>
          <p:nvPr/>
        </p:nvCxnSpPr>
        <p:spPr>
          <a:xfrm flipH="1">
            <a:off x="619760" y="1975912"/>
            <a:ext cx="81280" cy="41168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D62642B-FA15-4F5E-B2E3-5BDA02A3563B}"/>
              </a:ext>
            </a:extLst>
          </p:cNvPr>
          <p:cNvCxnSpPr>
            <a:cxnSpLocks/>
            <a:stCxn id="7" idx="1"/>
          </p:cNvCxnSpPr>
          <p:nvPr/>
        </p:nvCxnSpPr>
        <p:spPr>
          <a:xfrm flipH="1">
            <a:off x="9479280" y="2663965"/>
            <a:ext cx="796490" cy="11987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01ED73-49D5-4DEA-A012-F3D54BCABD3A}"/>
              </a:ext>
            </a:extLst>
          </p:cNvPr>
          <p:cNvSpPr txBox="1"/>
          <p:nvPr/>
        </p:nvSpPr>
        <p:spPr>
          <a:xfrm>
            <a:off x="-27797" y="6267574"/>
            <a:ext cx="12158072" cy="954107"/>
          </a:xfrm>
          <a:prstGeom prst="rect">
            <a:avLst/>
          </a:prstGeom>
          <a:noFill/>
        </p:spPr>
        <p:txBody>
          <a:bodyPr wrap="none" rtlCol="0">
            <a:spAutoFit/>
          </a:bodyPr>
          <a:lstStyle/>
          <a:p>
            <a:r>
              <a:rPr lang="es-ES"/>
              <a:t>Tolvas diseñadas para capturar arena que de otro modo se asentaría en el floculador
</a:t>
            </a:r>
            <a:endParaRPr lang="es-419" dirty="0"/>
          </a:p>
        </p:txBody>
      </p:sp>
    </p:spTree>
    <p:extLst>
      <p:ext uri="{BB962C8B-B14F-4D97-AF65-F5344CB8AC3E}">
        <p14:creationId xmlns:p14="http://schemas.microsoft.com/office/powerpoint/2010/main" val="1195358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B987E1-45FA-42D0-A09B-B2FA1E76DB01}"/>
              </a:ext>
            </a:extLst>
          </p:cNvPr>
          <p:cNvPicPr>
            <a:picLocks noChangeAspect="1"/>
          </p:cNvPicPr>
          <p:nvPr/>
        </p:nvPicPr>
        <p:blipFill rotWithShape="1">
          <a:blip r:embed="rId2">
            <a:clrChange>
              <a:clrFrom>
                <a:srgbClr val="FFFFFF"/>
              </a:clrFrom>
              <a:clrTo>
                <a:srgbClr val="FFFFFF">
                  <a:alpha val="0"/>
                </a:srgbClr>
              </a:clrTo>
            </a:clrChange>
          </a:blip>
          <a:srcRect l="4841"/>
          <a:stretch/>
        </p:blipFill>
        <p:spPr>
          <a:xfrm>
            <a:off x="2204720" y="1338874"/>
            <a:ext cx="8587760" cy="5519126"/>
          </a:xfrm>
          <a:prstGeom prst="rect">
            <a:avLst/>
          </a:prstGeom>
        </p:spPr>
      </p:pic>
      <p:sp>
        <p:nvSpPr>
          <p:cNvPr id="3" name="Title 2">
            <a:extLst>
              <a:ext uri="{FF2B5EF4-FFF2-40B4-BE49-F238E27FC236}">
                <a16:creationId xmlns:a16="http://schemas.microsoft.com/office/drawing/2014/main" id="{2F458598-2824-468D-B337-96FC2263B29A}"/>
              </a:ext>
            </a:extLst>
          </p:cNvPr>
          <p:cNvSpPr>
            <a:spLocks noGrp="1"/>
          </p:cNvSpPr>
          <p:nvPr>
            <p:ph type="title"/>
          </p:nvPr>
        </p:nvSpPr>
        <p:spPr/>
        <p:txBody>
          <a:bodyPr/>
          <a:lstStyle/>
          <a:p>
            <a:r>
              <a:rPr lang="es-419"/>
              <a:t>Tanque de entrada
</a:t>
            </a:r>
          </a:p>
        </p:txBody>
      </p:sp>
      <p:sp>
        <p:nvSpPr>
          <p:cNvPr id="4" name="TextBox 3">
            <a:extLst>
              <a:ext uri="{FF2B5EF4-FFF2-40B4-BE49-F238E27FC236}">
                <a16:creationId xmlns:a16="http://schemas.microsoft.com/office/drawing/2014/main" id="{49A72569-F9AF-46E4-A3E7-74E31E3C0AAE}"/>
              </a:ext>
            </a:extLst>
          </p:cNvPr>
          <p:cNvSpPr txBox="1"/>
          <p:nvPr/>
        </p:nvSpPr>
        <p:spPr>
          <a:xfrm>
            <a:off x="3261360" y="4798665"/>
            <a:ext cx="1486738" cy="400110"/>
          </a:xfrm>
          <a:prstGeom prst="rect">
            <a:avLst/>
          </a:prstGeom>
          <a:noFill/>
        </p:spPr>
        <p:txBody>
          <a:bodyPr wrap="square" rtlCol="0">
            <a:spAutoFit/>
          </a:bodyPr>
          <a:lstStyle/>
          <a:p>
            <a:pPr algn="l"/>
            <a:r>
              <a:rPr lang="es-419" sz="2000">
                <a:latin typeface="Calibri" panose="020F0502020204030204" pitchFamily="34" charset="0"/>
                <a:cs typeface="Calibri" panose="020F0502020204030204" pitchFamily="34" charset="0"/>
              </a:rPr>
              <a:t>Rejillas</a:t>
            </a:r>
          </a:p>
        </p:txBody>
      </p:sp>
      <p:cxnSp>
        <p:nvCxnSpPr>
          <p:cNvPr id="5" name="Straight Arrow Connector 4">
            <a:extLst>
              <a:ext uri="{FF2B5EF4-FFF2-40B4-BE49-F238E27FC236}">
                <a16:creationId xmlns:a16="http://schemas.microsoft.com/office/drawing/2014/main" id="{966203E8-9F24-4614-9134-C2910410916A}"/>
              </a:ext>
            </a:extLst>
          </p:cNvPr>
          <p:cNvCxnSpPr>
            <a:cxnSpLocks/>
            <a:stCxn id="4" idx="3"/>
          </p:cNvCxnSpPr>
          <p:nvPr/>
        </p:nvCxnSpPr>
        <p:spPr>
          <a:xfrm flipV="1">
            <a:off x="4748098" y="3992880"/>
            <a:ext cx="1713662" cy="10058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C273BE-884B-4C7D-A1EF-121A5E69BC19}"/>
              </a:ext>
            </a:extLst>
          </p:cNvPr>
          <p:cNvSpPr txBox="1"/>
          <p:nvPr/>
        </p:nvSpPr>
        <p:spPr>
          <a:xfrm>
            <a:off x="2836718" y="5198775"/>
            <a:ext cx="1911380" cy="400110"/>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Desbordamiento</a:t>
            </a:r>
          </a:p>
        </p:txBody>
      </p:sp>
      <p:sp>
        <p:nvSpPr>
          <p:cNvPr id="9" name="TextBox 8">
            <a:extLst>
              <a:ext uri="{FF2B5EF4-FFF2-40B4-BE49-F238E27FC236}">
                <a16:creationId xmlns:a16="http://schemas.microsoft.com/office/drawing/2014/main" id="{C1E80554-EC6D-4DC0-8325-4A47ADB8E753}"/>
              </a:ext>
            </a:extLst>
          </p:cNvPr>
          <p:cNvSpPr txBox="1"/>
          <p:nvPr/>
        </p:nvSpPr>
        <p:spPr>
          <a:xfrm>
            <a:off x="3261360" y="5598885"/>
            <a:ext cx="1486738" cy="400110"/>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Agua cruda</a:t>
            </a:r>
          </a:p>
        </p:txBody>
      </p:sp>
      <p:sp>
        <p:nvSpPr>
          <p:cNvPr id="10" name="TextBox 9">
            <a:extLst>
              <a:ext uri="{FF2B5EF4-FFF2-40B4-BE49-F238E27FC236}">
                <a16:creationId xmlns:a16="http://schemas.microsoft.com/office/drawing/2014/main" id="{E9D99D4E-233D-40B9-9C87-C2BF7D026891}"/>
              </a:ext>
            </a:extLst>
          </p:cNvPr>
          <p:cNvSpPr txBox="1"/>
          <p:nvPr/>
        </p:nvSpPr>
        <p:spPr>
          <a:xfrm>
            <a:off x="3261360" y="5998995"/>
            <a:ext cx="2011680" cy="707886"/>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Reciclaje de retrolavado</a:t>
            </a:r>
          </a:p>
        </p:txBody>
      </p:sp>
      <p:cxnSp>
        <p:nvCxnSpPr>
          <p:cNvPr id="11" name="Straight Arrow Connector 10">
            <a:extLst>
              <a:ext uri="{FF2B5EF4-FFF2-40B4-BE49-F238E27FC236}">
                <a16:creationId xmlns:a16="http://schemas.microsoft.com/office/drawing/2014/main" id="{8D0ECEB1-ACB0-49CD-91F5-7D81A8010E6E}"/>
              </a:ext>
            </a:extLst>
          </p:cNvPr>
          <p:cNvCxnSpPr>
            <a:cxnSpLocks/>
          </p:cNvCxnSpPr>
          <p:nvPr/>
        </p:nvCxnSpPr>
        <p:spPr>
          <a:xfrm flipV="1">
            <a:off x="4748098" y="4017310"/>
            <a:ext cx="2437451" cy="137873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2049F0F-49C4-4B6D-9E1B-B8FAE4483086}"/>
              </a:ext>
            </a:extLst>
          </p:cNvPr>
          <p:cNvCxnSpPr>
            <a:cxnSpLocks/>
            <a:stCxn id="9" idx="3"/>
          </p:cNvCxnSpPr>
          <p:nvPr/>
        </p:nvCxnSpPr>
        <p:spPr>
          <a:xfrm flipV="1">
            <a:off x="4748098" y="4599336"/>
            <a:ext cx="2695806" cy="119960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85CA2D-1EFC-47EB-9F50-239B6E3D8A4F}"/>
              </a:ext>
            </a:extLst>
          </p:cNvPr>
          <p:cNvCxnSpPr>
            <a:cxnSpLocks/>
          </p:cNvCxnSpPr>
          <p:nvPr/>
        </p:nvCxnSpPr>
        <p:spPr>
          <a:xfrm flipV="1">
            <a:off x="5158588" y="4695855"/>
            <a:ext cx="2867786" cy="14836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2B6168-F628-4B79-B8AA-DA821E1E5CE2}"/>
              </a:ext>
            </a:extLst>
          </p:cNvPr>
          <p:cNvSpPr txBox="1"/>
          <p:nvPr/>
        </p:nvSpPr>
        <p:spPr>
          <a:xfrm>
            <a:off x="1981992" y="4394200"/>
            <a:ext cx="2572220" cy="400110"/>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Desagües de las tolvas</a:t>
            </a:r>
          </a:p>
        </p:txBody>
      </p:sp>
      <p:cxnSp>
        <p:nvCxnSpPr>
          <p:cNvPr id="20" name="Straight Arrow Connector 19">
            <a:extLst>
              <a:ext uri="{FF2B5EF4-FFF2-40B4-BE49-F238E27FC236}">
                <a16:creationId xmlns:a16="http://schemas.microsoft.com/office/drawing/2014/main" id="{1E25FFEB-16CA-47DB-ACD6-DDD40051E88F}"/>
              </a:ext>
            </a:extLst>
          </p:cNvPr>
          <p:cNvCxnSpPr>
            <a:cxnSpLocks/>
            <a:stCxn id="19" idx="3"/>
          </p:cNvCxnSpPr>
          <p:nvPr/>
        </p:nvCxnSpPr>
        <p:spPr>
          <a:xfrm flipV="1">
            <a:off x="4554212" y="3321145"/>
            <a:ext cx="901708" cy="127311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CD3634E-6AD2-41DC-9126-DF1500C0A889}"/>
              </a:ext>
            </a:extLst>
          </p:cNvPr>
          <p:cNvSpPr txBox="1"/>
          <p:nvPr/>
        </p:nvSpPr>
        <p:spPr>
          <a:xfrm>
            <a:off x="5222240" y="1571655"/>
            <a:ext cx="1650989" cy="400110"/>
          </a:xfrm>
          <a:prstGeom prst="rect">
            <a:avLst/>
          </a:prstGeom>
          <a:noFill/>
        </p:spPr>
        <p:txBody>
          <a:bodyPr wrap="square" rtlCol="0">
            <a:spAutoFit/>
          </a:bodyPr>
          <a:lstStyle/>
          <a:p>
            <a:pPr algn="l"/>
            <a:r>
              <a:rPr lang="es-419" sz="2000">
                <a:latin typeface="Calibri" panose="020F0502020204030204" pitchFamily="34" charset="0"/>
                <a:cs typeface="Calibri" panose="020F0502020204030204" pitchFamily="34" charset="0"/>
              </a:rPr>
              <a:t>LFOM</a:t>
            </a:r>
          </a:p>
        </p:txBody>
      </p:sp>
      <p:sp>
        <p:nvSpPr>
          <p:cNvPr id="24" name="TextBox 23">
            <a:extLst>
              <a:ext uri="{FF2B5EF4-FFF2-40B4-BE49-F238E27FC236}">
                <a16:creationId xmlns:a16="http://schemas.microsoft.com/office/drawing/2014/main" id="{B37C1561-F835-4EB6-8250-4968115DCA29}"/>
              </a:ext>
            </a:extLst>
          </p:cNvPr>
          <p:cNvSpPr txBox="1"/>
          <p:nvPr/>
        </p:nvSpPr>
        <p:spPr>
          <a:xfrm>
            <a:off x="359845" y="3035125"/>
            <a:ext cx="1650989" cy="2246769"/>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Floc/Clarificador Bypass (intercambie el niple de tubería con el LFOM)
</a:t>
            </a:r>
          </a:p>
        </p:txBody>
      </p:sp>
      <p:cxnSp>
        <p:nvCxnSpPr>
          <p:cNvPr id="25" name="Straight Arrow Connector 24">
            <a:extLst>
              <a:ext uri="{FF2B5EF4-FFF2-40B4-BE49-F238E27FC236}">
                <a16:creationId xmlns:a16="http://schemas.microsoft.com/office/drawing/2014/main" id="{77816222-35B7-4DFC-B966-049B4A2DFED2}"/>
              </a:ext>
            </a:extLst>
          </p:cNvPr>
          <p:cNvCxnSpPr>
            <a:cxnSpLocks/>
            <a:stCxn id="23" idx="1"/>
          </p:cNvCxnSpPr>
          <p:nvPr/>
        </p:nvCxnSpPr>
        <p:spPr>
          <a:xfrm flipH="1">
            <a:off x="4051781" y="1771710"/>
            <a:ext cx="1170459" cy="11863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0A0718-DE5D-40E1-8ED2-EB8E7CE6E2CA}"/>
              </a:ext>
            </a:extLst>
          </p:cNvPr>
          <p:cNvCxnSpPr>
            <a:cxnSpLocks/>
            <a:stCxn id="24" idx="3"/>
          </p:cNvCxnSpPr>
          <p:nvPr/>
        </p:nvCxnSpPr>
        <p:spPr>
          <a:xfrm flipV="1">
            <a:off x="2010834" y="2630661"/>
            <a:ext cx="1545166" cy="152784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7010292-A026-4A10-AA16-A1E2CFCC1A7A}"/>
              </a:ext>
            </a:extLst>
          </p:cNvPr>
          <p:cNvSpPr txBox="1"/>
          <p:nvPr/>
        </p:nvSpPr>
        <p:spPr>
          <a:xfrm>
            <a:off x="326728" y="2064312"/>
            <a:ext cx="1486738" cy="400110"/>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Dosificador</a:t>
            </a:r>
          </a:p>
        </p:txBody>
      </p:sp>
      <p:cxnSp>
        <p:nvCxnSpPr>
          <p:cNvPr id="33" name="Straight Arrow Connector 32">
            <a:extLst>
              <a:ext uri="{FF2B5EF4-FFF2-40B4-BE49-F238E27FC236}">
                <a16:creationId xmlns:a16="http://schemas.microsoft.com/office/drawing/2014/main" id="{368D329F-553C-454C-839D-EABEEB2F7F0D}"/>
              </a:ext>
            </a:extLst>
          </p:cNvPr>
          <p:cNvCxnSpPr>
            <a:cxnSpLocks/>
            <a:stCxn id="32" idx="3"/>
          </p:cNvCxnSpPr>
          <p:nvPr/>
        </p:nvCxnSpPr>
        <p:spPr>
          <a:xfrm>
            <a:off x="1813466" y="2264367"/>
            <a:ext cx="58732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8966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7B1A241-0F61-495A-86CE-1E5B83AFF4BC}"/>
              </a:ext>
            </a:extLst>
          </p:cNvPr>
          <p:cNvSpPr>
            <a:spLocks noGrp="1"/>
          </p:cNvSpPr>
          <p:nvPr>
            <p:ph idx="1"/>
          </p:nvPr>
        </p:nvSpPr>
        <p:spPr/>
        <p:txBody>
          <a:bodyPr/>
          <a:lstStyle/>
          <a:p>
            <a:r>
              <a:rPr lang="es-ES" dirty="0"/>
              <a:t>Previene la obstrucción de los pasos estrechos en la planta
¡Necesitamos un método de fabricación!
Diseñado para pasar el </a:t>
            </a:r>
            <a:br>
              <a:rPr lang="es-ES" dirty="0"/>
            </a:br>
            <a:r>
              <a:rPr lang="es-ES" dirty="0"/>
              <a:t>caudal con el 90% de las</a:t>
            </a:r>
            <a:br>
              <a:rPr lang="es-ES" dirty="0"/>
            </a:br>
            <a:r>
              <a:rPr lang="es-ES" dirty="0"/>
              <a:t>aberturas obstruidas
Física</a:t>
            </a:r>
          </a:p>
          <a:p>
            <a:pPr lvl="1"/>
            <a:r>
              <a:rPr lang="es-ES" dirty="0"/>
              <a:t>Ecuación del orificio</a:t>
            </a:r>
          </a:p>
          <a:p>
            <a:pPr lvl="1"/>
            <a:r>
              <a:rPr lang="es-ES" dirty="0"/>
              <a:t>Expansión de flujo (pero Vout</a:t>
            </a:r>
            <a:br>
              <a:rPr lang="es-ES" dirty="0"/>
            </a:br>
            <a:r>
              <a:rPr lang="es-ES" dirty="0"/>
              <a:t>es pequeña por lo que la ecuación del orificio</a:t>
            </a:r>
            <a:br>
              <a:rPr lang="es-ES" dirty="0"/>
            </a:br>
            <a:r>
              <a:rPr lang="es-ES" dirty="0"/>
              <a:t>es razonable)</a:t>
            </a:r>
            <a:endParaRPr lang="en-US" dirty="0"/>
          </a:p>
        </p:txBody>
      </p:sp>
      <p:pic>
        <p:nvPicPr>
          <p:cNvPr id="3" name="Picture 2">
            <a:extLst>
              <a:ext uri="{FF2B5EF4-FFF2-40B4-BE49-F238E27FC236}">
                <a16:creationId xmlns:a16="http://schemas.microsoft.com/office/drawing/2014/main" id="{479F7CE8-BD2E-4398-9A14-9D1DF3248ECD}"/>
              </a:ext>
            </a:extLst>
          </p:cNvPr>
          <p:cNvPicPr>
            <a:picLocks noChangeAspect="1"/>
          </p:cNvPicPr>
          <p:nvPr/>
        </p:nvPicPr>
        <p:blipFill>
          <a:blip r:embed="rId2"/>
          <a:stretch>
            <a:fillRect/>
          </a:stretch>
        </p:blipFill>
        <p:spPr>
          <a:xfrm>
            <a:off x="6184488" y="2656840"/>
            <a:ext cx="2874179" cy="3200400"/>
          </a:xfrm>
          <a:prstGeom prst="rect">
            <a:avLst/>
          </a:prstGeom>
        </p:spPr>
      </p:pic>
      <p:sp>
        <p:nvSpPr>
          <p:cNvPr id="2" name="Title 1">
            <a:extLst>
              <a:ext uri="{FF2B5EF4-FFF2-40B4-BE49-F238E27FC236}">
                <a16:creationId xmlns:a16="http://schemas.microsoft.com/office/drawing/2014/main" id="{948CB6EA-07DF-4E43-A3C8-8D9AC4F39B81}"/>
              </a:ext>
            </a:extLst>
          </p:cNvPr>
          <p:cNvSpPr>
            <a:spLocks noGrp="1"/>
          </p:cNvSpPr>
          <p:nvPr>
            <p:ph type="title"/>
          </p:nvPr>
        </p:nvSpPr>
        <p:spPr/>
        <p:txBody>
          <a:bodyPr/>
          <a:lstStyle/>
          <a:p>
            <a:r>
              <a:rPr lang="es-419"/>
              <a:t>Rejilla</a:t>
            </a:r>
          </a:p>
        </p:txBody>
      </p:sp>
      <p:pic>
        <p:nvPicPr>
          <p:cNvPr id="4" name="Picture 3">
            <a:extLst>
              <a:ext uri="{FF2B5EF4-FFF2-40B4-BE49-F238E27FC236}">
                <a16:creationId xmlns:a16="http://schemas.microsoft.com/office/drawing/2014/main" id="{B2420CF7-85AD-4836-8FCC-39A183D933FF}"/>
              </a:ext>
            </a:extLst>
          </p:cNvPr>
          <p:cNvPicPr>
            <a:picLocks noChangeAspect="1"/>
          </p:cNvPicPr>
          <p:nvPr/>
        </p:nvPicPr>
        <p:blipFill>
          <a:blip r:embed="rId3"/>
          <a:stretch>
            <a:fillRect/>
          </a:stretch>
        </p:blipFill>
        <p:spPr>
          <a:xfrm>
            <a:off x="9199984" y="2370130"/>
            <a:ext cx="2785120" cy="4282323"/>
          </a:xfrm>
          <a:prstGeom prst="rect">
            <a:avLst/>
          </a:prstGeom>
        </p:spPr>
      </p:pic>
    </p:spTree>
    <p:extLst>
      <p:ext uri="{BB962C8B-B14F-4D97-AF65-F5344CB8AC3E}">
        <p14:creationId xmlns:p14="http://schemas.microsoft.com/office/powerpoint/2010/main" val="15475222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BB95-D732-455E-8B91-EC2A434B6DF5}"/>
              </a:ext>
            </a:extLst>
          </p:cNvPr>
          <p:cNvSpPr>
            <a:spLocks noGrp="1"/>
          </p:cNvSpPr>
          <p:nvPr>
            <p:ph type="title"/>
          </p:nvPr>
        </p:nvSpPr>
        <p:spPr/>
        <p:txBody>
          <a:bodyPr/>
          <a:lstStyle/>
          <a:p>
            <a:r>
              <a:rPr lang="es-419" dirty="0"/>
              <a:t>La fracción abierta es clave para el diseño de la rejilla</a:t>
            </a:r>
          </a:p>
        </p:txBody>
      </p:sp>
      <p:sp>
        <p:nvSpPr>
          <p:cNvPr id="3" name="Content Placeholder 2">
            <a:extLst>
              <a:ext uri="{FF2B5EF4-FFF2-40B4-BE49-F238E27FC236}">
                <a16:creationId xmlns:a16="http://schemas.microsoft.com/office/drawing/2014/main" id="{8D7793EA-9637-4E9A-BC58-583CD77DB119}"/>
              </a:ext>
            </a:extLst>
          </p:cNvPr>
          <p:cNvSpPr>
            <a:spLocks noGrp="1"/>
          </p:cNvSpPr>
          <p:nvPr>
            <p:ph idx="1"/>
          </p:nvPr>
        </p:nvSpPr>
        <p:spPr>
          <a:xfrm>
            <a:off x="457200" y="1600200"/>
            <a:ext cx="8321040" cy="4525963"/>
          </a:xfrm>
        </p:spPr>
        <p:txBody>
          <a:bodyPr/>
          <a:lstStyle/>
          <a:p>
            <a:r>
              <a:rPr lang="es-419" dirty="0"/>
              <a:t>Con alambres en tensión la fracción abierta pueda alcanzar mas que 0.7</a:t>
            </a:r>
          </a:p>
          <a:p>
            <a:r>
              <a:rPr lang="es-419" dirty="0"/>
              <a:t>En cambio si lo hace con orificios la fracción abierta será mucho menos</a:t>
            </a:r>
          </a:p>
        </p:txBody>
      </p:sp>
      <p:pic>
        <p:nvPicPr>
          <p:cNvPr id="4" name="Picture 3">
            <a:extLst>
              <a:ext uri="{FF2B5EF4-FFF2-40B4-BE49-F238E27FC236}">
                <a16:creationId xmlns:a16="http://schemas.microsoft.com/office/drawing/2014/main" id="{4249D66D-488A-4820-ABB9-324D902247DC}"/>
              </a:ext>
            </a:extLst>
          </p:cNvPr>
          <p:cNvPicPr>
            <a:picLocks noChangeAspect="1"/>
          </p:cNvPicPr>
          <p:nvPr/>
        </p:nvPicPr>
        <p:blipFill>
          <a:blip r:embed="rId2"/>
          <a:stretch>
            <a:fillRect/>
          </a:stretch>
        </p:blipFill>
        <p:spPr>
          <a:xfrm>
            <a:off x="9220304" y="1600200"/>
            <a:ext cx="2785120" cy="4282323"/>
          </a:xfrm>
          <a:prstGeom prst="rect">
            <a:avLst/>
          </a:prstGeom>
        </p:spPr>
      </p:pic>
    </p:spTree>
    <p:extLst>
      <p:ext uri="{BB962C8B-B14F-4D97-AF65-F5344CB8AC3E}">
        <p14:creationId xmlns:p14="http://schemas.microsoft.com/office/powerpoint/2010/main" val="38054083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FBA0-B0F3-4D24-81D7-BB39AAA072B0}"/>
              </a:ext>
            </a:extLst>
          </p:cNvPr>
          <p:cNvSpPr>
            <a:spLocks noGrp="1"/>
          </p:cNvSpPr>
          <p:nvPr>
            <p:ph type="title"/>
          </p:nvPr>
        </p:nvSpPr>
        <p:spPr/>
        <p:txBody>
          <a:bodyPr/>
          <a:lstStyle/>
          <a:p>
            <a:r>
              <a:rPr lang="es-ES" dirty="0"/>
              <a:t>Mini tanque de entrada para caudales bajos</a:t>
            </a:r>
            <a:endParaRPr lang="en-US" dirty="0"/>
          </a:p>
        </p:txBody>
      </p:sp>
      <p:pic>
        <p:nvPicPr>
          <p:cNvPr id="4" name="Picture 3">
            <a:extLst>
              <a:ext uri="{FF2B5EF4-FFF2-40B4-BE49-F238E27FC236}">
                <a16:creationId xmlns:a16="http://schemas.microsoft.com/office/drawing/2014/main" id="{85C11880-2EF0-44EB-808A-0E3C98794E55}"/>
              </a:ext>
            </a:extLst>
          </p:cNvPr>
          <p:cNvPicPr>
            <a:picLocks noChangeAspect="1"/>
          </p:cNvPicPr>
          <p:nvPr/>
        </p:nvPicPr>
        <p:blipFill rotWithShape="1">
          <a:blip r:embed="rId2"/>
          <a:srcRect t="7984"/>
          <a:stretch/>
        </p:blipFill>
        <p:spPr>
          <a:xfrm>
            <a:off x="0" y="1523999"/>
            <a:ext cx="12192000" cy="6699087"/>
          </a:xfrm>
          <a:prstGeom prst="rect">
            <a:avLst/>
          </a:prstGeom>
        </p:spPr>
      </p:pic>
    </p:spTree>
    <p:extLst>
      <p:ext uri="{BB962C8B-B14F-4D97-AF65-F5344CB8AC3E}">
        <p14:creationId xmlns:p14="http://schemas.microsoft.com/office/powerpoint/2010/main" val="42107519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81E2-A15D-4F19-B16B-04E3E5103212}"/>
              </a:ext>
            </a:extLst>
          </p:cNvPr>
          <p:cNvSpPr>
            <a:spLocks noGrp="1"/>
          </p:cNvSpPr>
          <p:nvPr>
            <p:ph type="title"/>
          </p:nvPr>
        </p:nvSpPr>
        <p:spPr>
          <a:xfrm>
            <a:off x="457200" y="228600"/>
            <a:ext cx="6071130" cy="1143000"/>
          </a:xfrm>
        </p:spPr>
        <p:txBody>
          <a:bodyPr/>
          <a:lstStyle/>
          <a:p>
            <a:r>
              <a:rPr lang="es-ES" dirty="0"/>
              <a:t>Mini tanque de entrada para caudales bajos</a:t>
            </a:r>
            <a:endParaRPr lang="en-US" dirty="0"/>
          </a:p>
        </p:txBody>
      </p:sp>
      <p:pic>
        <p:nvPicPr>
          <p:cNvPr id="3" name="Picture 2">
            <a:extLst>
              <a:ext uri="{FF2B5EF4-FFF2-40B4-BE49-F238E27FC236}">
                <a16:creationId xmlns:a16="http://schemas.microsoft.com/office/drawing/2014/main" id="{8A2A0E8C-9C7E-4D4D-BDA3-10661BC04A33}"/>
              </a:ext>
            </a:extLst>
          </p:cNvPr>
          <p:cNvPicPr>
            <a:picLocks noChangeAspect="1"/>
          </p:cNvPicPr>
          <p:nvPr/>
        </p:nvPicPr>
        <p:blipFill>
          <a:blip r:embed="rId2"/>
          <a:stretch>
            <a:fillRect/>
          </a:stretch>
        </p:blipFill>
        <p:spPr>
          <a:xfrm>
            <a:off x="6528329" y="0"/>
            <a:ext cx="5663671" cy="6858000"/>
          </a:xfrm>
          <a:prstGeom prst="rect">
            <a:avLst/>
          </a:prstGeom>
        </p:spPr>
      </p:pic>
      <p:sp>
        <p:nvSpPr>
          <p:cNvPr id="4" name="TextBox 3">
            <a:extLst>
              <a:ext uri="{FF2B5EF4-FFF2-40B4-BE49-F238E27FC236}">
                <a16:creationId xmlns:a16="http://schemas.microsoft.com/office/drawing/2014/main" id="{1A198B3B-307A-4AF9-A4AE-6452B15AEB7E}"/>
              </a:ext>
            </a:extLst>
          </p:cNvPr>
          <p:cNvSpPr txBox="1"/>
          <p:nvPr/>
        </p:nvSpPr>
        <p:spPr>
          <a:xfrm>
            <a:off x="4975400" y="2968309"/>
            <a:ext cx="1486738" cy="400110"/>
          </a:xfrm>
          <a:prstGeom prst="rect">
            <a:avLst/>
          </a:prstGeom>
          <a:noFill/>
        </p:spPr>
        <p:txBody>
          <a:bodyPr wrap="square" rtlCol="0">
            <a:spAutoFit/>
          </a:bodyPr>
          <a:lstStyle/>
          <a:p>
            <a:pPr algn="r"/>
            <a:r>
              <a:rPr lang="en-US" sz="2000" dirty="0">
                <a:latin typeface="Calibri" panose="020F0502020204030204" pitchFamily="34" charset="0"/>
                <a:cs typeface="Calibri" panose="020F0502020204030204" pitchFamily="34" charset="0"/>
              </a:rPr>
              <a:t>Trash Racks</a:t>
            </a:r>
          </a:p>
        </p:txBody>
      </p:sp>
      <p:sp>
        <p:nvSpPr>
          <p:cNvPr id="5" name="TextBox 4">
            <a:extLst>
              <a:ext uri="{FF2B5EF4-FFF2-40B4-BE49-F238E27FC236}">
                <a16:creationId xmlns:a16="http://schemas.microsoft.com/office/drawing/2014/main" id="{48BB3A03-4962-49C2-8AFE-B90CB2F311D4}"/>
              </a:ext>
            </a:extLst>
          </p:cNvPr>
          <p:cNvSpPr txBox="1"/>
          <p:nvPr/>
        </p:nvSpPr>
        <p:spPr>
          <a:xfrm>
            <a:off x="4497445" y="2446745"/>
            <a:ext cx="1964693" cy="400110"/>
          </a:xfrm>
          <a:prstGeom prst="rect">
            <a:avLst/>
          </a:prstGeom>
          <a:noFill/>
        </p:spPr>
        <p:txBody>
          <a:bodyPr wrap="square" rtlCol="0">
            <a:spAutoFit/>
          </a:bodyPr>
          <a:lstStyle/>
          <a:p>
            <a:pPr algn="r"/>
            <a:r>
              <a:rPr lang="en-US" sz="2000" dirty="0">
                <a:latin typeface="Calibri" panose="020F0502020204030204" pitchFamily="34" charset="0"/>
                <a:cs typeface="Calibri" panose="020F0502020204030204" pitchFamily="34" charset="0"/>
              </a:rPr>
              <a:t>Overflow/Drain</a:t>
            </a:r>
          </a:p>
        </p:txBody>
      </p:sp>
      <p:sp>
        <p:nvSpPr>
          <p:cNvPr id="6" name="TextBox 5">
            <a:extLst>
              <a:ext uri="{FF2B5EF4-FFF2-40B4-BE49-F238E27FC236}">
                <a16:creationId xmlns:a16="http://schemas.microsoft.com/office/drawing/2014/main" id="{937DC51B-C33F-4C98-B26D-F7CBCEBCD8F5}"/>
              </a:ext>
            </a:extLst>
          </p:cNvPr>
          <p:cNvSpPr txBox="1"/>
          <p:nvPr/>
        </p:nvSpPr>
        <p:spPr>
          <a:xfrm>
            <a:off x="4975400" y="3446176"/>
            <a:ext cx="1486738" cy="400110"/>
          </a:xfrm>
          <a:prstGeom prst="rect">
            <a:avLst/>
          </a:prstGeom>
          <a:noFill/>
        </p:spPr>
        <p:txBody>
          <a:bodyPr wrap="square" rtlCol="0">
            <a:spAutoFit/>
          </a:bodyPr>
          <a:lstStyle/>
          <a:p>
            <a:pPr algn="r"/>
            <a:r>
              <a:rPr lang="en-US" sz="2000" dirty="0">
                <a:latin typeface="Calibri" panose="020F0502020204030204" pitchFamily="34" charset="0"/>
                <a:cs typeface="Calibri" panose="020F0502020204030204" pitchFamily="34" charset="0"/>
              </a:rPr>
              <a:t>Raw water</a:t>
            </a:r>
          </a:p>
        </p:txBody>
      </p:sp>
      <p:sp>
        <p:nvSpPr>
          <p:cNvPr id="7" name="TextBox 6">
            <a:extLst>
              <a:ext uri="{FF2B5EF4-FFF2-40B4-BE49-F238E27FC236}">
                <a16:creationId xmlns:a16="http://schemas.microsoft.com/office/drawing/2014/main" id="{F3029D66-8C5C-49B1-90E1-8F3C8DBD2327}"/>
              </a:ext>
            </a:extLst>
          </p:cNvPr>
          <p:cNvSpPr txBox="1"/>
          <p:nvPr/>
        </p:nvSpPr>
        <p:spPr>
          <a:xfrm>
            <a:off x="4450458" y="1968878"/>
            <a:ext cx="2011680" cy="400110"/>
          </a:xfrm>
          <a:prstGeom prst="rect">
            <a:avLst/>
          </a:prstGeom>
          <a:noFill/>
        </p:spPr>
        <p:txBody>
          <a:bodyPr wrap="square" rtlCol="0">
            <a:spAutoFit/>
          </a:bodyPr>
          <a:lstStyle/>
          <a:p>
            <a:pPr algn="r"/>
            <a:r>
              <a:rPr lang="en-US" sz="2000" dirty="0">
                <a:latin typeface="Calibri" panose="020F0502020204030204" pitchFamily="34" charset="0"/>
                <a:cs typeface="Calibri" panose="020F0502020204030204" pitchFamily="34" charset="0"/>
              </a:rPr>
              <a:t>Backwash recycle</a:t>
            </a:r>
          </a:p>
        </p:txBody>
      </p:sp>
      <p:cxnSp>
        <p:nvCxnSpPr>
          <p:cNvPr id="9" name="Straight Arrow Connector 8">
            <a:extLst>
              <a:ext uri="{FF2B5EF4-FFF2-40B4-BE49-F238E27FC236}">
                <a16:creationId xmlns:a16="http://schemas.microsoft.com/office/drawing/2014/main" id="{0C1E0A2E-E5E9-4CD1-BCEB-BF5903ECF376}"/>
              </a:ext>
            </a:extLst>
          </p:cNvPr>
          <p:cNvCxnSpPr>
            <a:cxnSpLocks/>
            <a:stCxn id="4" idx="3"/>
          </p:cNvCxnSpPr>
          <p:nvPr/>
        </p:nvCxnSpPr>
        <p:spPr>
          <a:xfrm flipV="1">
            <a:off x="6462138" y="2846856"/>
            <a:ext cx="1697263" cy="3215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E28535-0FFE-48A5-9141-3D9BBCA4CDB7}"/>
              </a:ext>
            </a:extLst>
          </p:cNvPr>
          <p:cNvSpPr txBox="1"/>
          <p:nvPr/>
        </p:nvSpPr>
        <p:spPr>
          <a:xfrm>
            <a:off x="9336942" y="3431633"/>
            <a:ext cx="825494"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LFOM</a:t>
            </a:r>
          </a:p>
        </p:txBody>
      </p:sp>
      <p:sp>
        <p:nvSpPr>
          <p:cNvPr id="11" name="TextBox 10">
            <a:extLst>
              <a:ext uri="{FF2B5EF4-FFF2-40B4-BE49-F238E27FC236}">
                <a16:creationId xmlns:a16="http://schemas.microsoft.com/office/drawing/2014/main" id="{80A02951-0669-4226-BA46-D76DF3016AB6}"/>
              </a:ext>
            </a:extLst>
          </p:cNvPr>
          <p:cNvSpPr txBox="1"/>
          <p:nvPr/>
        </p:nvSpPr>
        <p:spPr>
          <a:xfrm>
            <a:off x="1352815" y="1542470"/>
            <a:ext cx="5303827" cy="400110"/>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Floc/Clarifier Bypass (swap pipe stub with LFOM)</a:t>
            </a:r>
          </a:p>
        </p:txBody>
      </p:sp>
      <p:cxnSp>
        <p:nvCxnSpPr>
          <p:cNvPr id="12" name="Straight Arrow Connector 11">
            <a:extLst>
              <a:ext uri="{FF2B5EF4-FFF2-40B4-BE49-F238E27FC236}">
                <a16:creationId xmlns:a16="http://schemas.microsoft.com/office/drawing/2014/main" id="{EEE48AB0-BF48-4F0C-9D93-FCD1193DFC65}"/>
              </a:ext>
            </a:extLst>
          </p:cNvPr>
          <p:cNvCxnSpPr>
            <a:cxnSpLocks/>
            <a:stCxn id="10" idx="0"/>
          </p:cNvCxnSpPr>
          <p:nvPr/>
        </p:nvCxnSpPr>
        <p:spPr>
          <a:xfrm flipV="1">
            <a:off x="9749689" y="3035125"/>
            <a:ext cx="0" cy="3965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B9BC8F-D0EC-43C7-81E4-7824D5917197}"/>
              </a:ext>
            </a:extLst>
          </p:cNvPr>
          <p:cNvCxnSpPr>
            <a:cxnSpLocks/>
            <a:stCxn id="11" idx="3"/>
          </p:cNvCxnSpPr>
          <p:nvPr/>
        </p:nvCxnSpPr>
        <p:spPr>
          <a:xfrm flipV="1">
            <a:off x="6656642" y="1493055"/>
            <a:ext cx="3005518" cy="2494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60F3BD9-AF6D-47A2-B98E-D573C192B05B}"/>
              </a:ext>
            </a:extLst>
          </p:cNvPr>
          <p:cNvSpPr txBox="1"/>
          <p:nvPr/>
        </p:nvSpPr>
        <p:spPr>
          <a:xfrm>
            <a:off x="5720857" y="5366500"/>
            <a:ext cx="807471" cy="400110"/>
          </a:xfrm>
          <a:prstGeom prst="rect">
            <a:avLst/>
          </a:prstGeom>
          <a:noFill/>
        </p:spPr>
        <p:txBody>
          <a:bodyPr wrap="square" rtlCol="0">
            <a:spAutoFit/>
          </a:bodyPr>
          <a:lstStyle/>
          <a:p>
            <a:pPr algn="l"/>
            <a:r>
              <a:rPr lang="en-US" sz="2000" dirty="0" err="1">
                <a:latin typeface="Calibri" panose="020F0502020204030204" pitchFamily="34" charset="0"/>
                <a:cs typeface="Calibri" panose="020F0502020204030204" pitchFamily="34" charset="0"/>
              </a:rPr>
              <a:t>Doser</a:t>
            </a:r>
            <a:endParaRPr lang="en-US" sz="2000" dirty="0">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88ED167C-327E-4F26-A956-116AC6C057EB}"/>
              </a:ext>
            </a:extLst>
          </p:cNvPr>
          <p:cNvCxnSpPr>
            <a:cxnSpLocks/>
            <a:stCxn id="5" idx="3"/>
          </p:cNvCxnSpPr>
          <p:nvPr/>
        </p:nvCxnSpPr>
        <p:spPr>
          <a:xfrm flipV="1">
            <a:off x="6462138" y="2246690"/>
            <a:ext cx="1391542" cy="40011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E13424A-DC45-4E7D-824B-CD041A39EA89}"/>
              </a:ext>
            </a:extLst>
          </p:cNvPr>
          <p:cNvCxnSpPr>
            <a:cxnSpLocks/>
            <a:stCxn id="6" idx="3"/>
          </p:cNvCxnSpPr>
          <p:nvPr/>
        </p:nvCxnSpPr>
        <p:spPr>
          <a:xfrm flipV="1">
            <a:off x="6462138" y="3233379"/>
            <a:ext cx="1590288" cy="41285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685A70C-3D1F-42E3-ACF7-F1E629E95B09}"/>
              </a:ext>
            </a:extLst>
          </p:cNvPr>
          <p:cNvCxnSpPr>
            <a:cxnSpLocks/>
            <a:stCxn id="7" idx="3"/>
          </p:cNvCxnSpPr>
          <p:nvPr/>
        </p:nvCxnSpPr>
        <p:spPr>
          <a:xfrm flipV="1">
            <a:off x="6462138" y="1729945"/>
            <a:ext cx="1490915" cy="43898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2643CB-646F-42A7-9AB1-E8B31D8CAE44}"/>
              </a:ext>
            </a:extLst>
          </p:cNvPr>
          <p:cNvCxnSpPr>
            <a:cxnSpLocks/>
            <a:stCxn id="14" idx="3"/>
          </p:cNvCxnSpPr>
          <p:nvPr/>
        </p:nvCxnSpPr>
        <p:spPr>
          <a:xfrm flipV="1">
            <a:off x="6528328" y="5364945"/>
            <a:ext cx="2148312" cy="20161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8577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a:t>Un par de observaciones...</a:t>
            </a:r>
          </a:p>
        </p:txBody>
      </p:sp>
      <p:sp>
        <p:nvSpPr>
          <p:cNvPr id="3" name="Content Placeholder 2"/>
          <p:cNvSpPr>
            <a:spLocks noGrp="1"/>
          </p:cNvSpPr>
          <p:nvPr>
            <p:ph idx="1"/>
          </p:nvPr>
        </p:nvSpPr>
        <p:spPr/>
        <p:txBody>
          <a:bodyPr/>
          <a:lstStyle/>
          <a:p>
            <a:r>
              <a:rPr lang="es-ES" sz="3600" dirty="0"/>
              <a:t>El tratamiento del agua municipal a menudo falla debido a la dosificación química poco confiable de cloro y coagulantes.</a:t>
            </a:r>
          </a:p>
          <a:p>
            <a:r>
              <a:rPr lang="es-ES" sz="3600" dirty="0"/>
              <a:t>Los modos de error incluye</a:t>
            </a:r>
          </a:p>
          <a:p>
            <a:pPr lvl="1"/>
            <a:r>
              <a:rPr lang="es-ES" sz="3200" dirty="0"/>
              <a:t>Incapacidad para establecer fácilmente la dosis requerida
Falta de un método fácil para que los operadores monitoreen el flujo
Diseños que no mantienen una dosis constante</a:t>
            </a:r>
            <a:endParaRPr lang="es-419" sz="3200" dirty="0"/>
          </a:p>
        </p:txBody>
      </p:sp>
    </p:spTree>
    <p:extLst>
      <p:ext uri="{BB962C8B-B14F-4D97-AF65-F5344CB8AC3E}">
        <p14:creationId xmlns:p14="http://schemas.microsoft.com/office/powerpoint/2010/main" val="835929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s-419" dirty="0"/>
              <a:t>¿Qué causó esta innovación?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s-419" dirty="0"/>
              <a:t>Operadores concienzudo</a:t>
            </a:r>
          </a:p>
          <a:p>
            <a:r>
              <a:rPr lang="es-419" dirty="0"/>
              <a:t>Técnicos ingeniosos</a:t>
            </a:r>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Dosificación en una potabilizadora en Asia</a:t>
            </a:r>
            <a:endParaRPr lang="es-419" dirty="0"/>
          </a:p>
        </p:txBody>
      </p:sp>
      <p:sp>
        <p:nvSpPr>
          <p:cNvPr id="3" name="Content Placeholder 2"/>
          <p:cNvSpPr>
            <a:spLocks noGrp="1"/>
          </p:cNvSpPr>
          <p:nvPr>
            <p:ph idx="1"/>
          </p:nvPr>
        </p:nvSpPr>
        <p:spPr>
          <a:xfrm>
            <a:off x="457200" y="1600200"/>
            <a:ext cx="4580021" cy="4525963"/>
          </a:xfrm>
        </p:spPr>
        <p:txBody>
          <a:bodyPr/>
          <a:lstStyle/>
          <a:p>
            <a:r>
              <a:rPr lang="es-ES" dirty="0"/>
              <a:t>Un bloque de 25 kg de sulfato de aluminio a la vez
Colocado en el canal que lleva agua cruda a la planta</a:t>
            </a:r>
            <a:endParaRPr lang="es-419" dirty="0"/>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a:cxnSpLocks/>
          </p:cNvCxnSpPr>
          <p:nvPr/>
        </p:nvCxnSpPr>
        <p:spPr>
          <a:xfrm>
            <a:off x="4886960" y="2438400"/>
            <a:ext cx="3952240" cy="11389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280B7-3746-46E0-BDAE-712881E08A76}"/>
              </a:ext>
            </a:extLst>
          </p:cNvPr>
          <p:cNvSpPr>
            <a:spLocks noGrp="1"/>
          </p:cNvSpPr>
          <p:nvPr>
            <p:ph type="title"/>
          </p:nvPr>
        </p:nvSpPr>
        <p:spPr/>
        <p:txBody>
          <a:bodyPr/>
          <a:lstStyle/>
          <a:p>
            <a:r>
              <a:rPr lang="es-ES" dirty="0"/>
              <a:t>Tanques de almacenamiento de químicos</a:t>
            </a:r>
            <a:endParaRPr lang="en-US" dirty="0"/>
          </a:p>
        </p:txBody>
      </p:sp>
      <p:pic>
        <p:nvPicPr>
          <p:cNvPr id="5" name="Picture 4">
            <a:extLst>
              <a:ext uri="{FF2B5EF4-FFF2-40B4-BE49-F238E27FC236}">
                <a16:creationId xmlns:a16="http://schemas.microsoft.com/office/drawing/2014/main" id="{3CD94F7D-CF10-4BD2-9270-84F83E5BC0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853" y="1132337"/>
            <a:ext cx="12192000" cy="5725663"/>
          </a:xfrm>
          <a:prstGeom prst="rect">
            <a:avLst/>
          </a:prstGeom>
        </p:spPr>
      </p:pic>
    </p:spTree>
    <p:extLst>
      <p:ext uri="{BB962C8B-B14F-4D97-AF65-F5344CB8AC3E}">
        <p14:creationId xmlns:p14="http://schemas.microsoft.com/office/powerpoint/2010/main" val="42608020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B95C-5131-45B5-9B9B-A4FD2AD73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D87DE75-96D0-479D-9E04-C67C31EE0E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4405"/>
            <a:ext cx="12192000" cy="6729190"/>
          </a:xfrm>
          <a:prstGeom prst="rect">
            <a:avLst/>
          </a:prstGeom>
        </p:spPr>
      </p:pic>
    </p:spTree>
    <p:extLst>
      <p:ext uri="{BB962C8B-B14F-4D97-AF65-F5344CB8AC3E}">
        <p14:creationId xmlns:p14="http://schemas.microsoft.com/office/powerpoint/2010/main" val="28821380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9EE70-489C-4AC1-AB87-D27960FF3B3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8292" y="0"/>
            <a:ext cx="11893708" cy="6858000"/>
          </a:xfrm>
          <a:prstGeom prst="rect">
            <a:avLst/>
          </a:prstGeom>
        </p:spPr>
      </p:pic>
      <p:sp>
        <p:nvSpPr>
          <p:cNvPr id="2" name="Title 1">
            <a:extLst>
              <a:ext uri="{FF2B5EF4-FFF2-40B4-BE49-F238E27FC236}">
                <a16:creationId xmlns:a16="http://schemas.microsoft.com/office/drawing/2014/main" id="{B9DBEB27-4311-4707-9465-5DB7CB4F3CAA}"/>
              </a:ext>
            </a:extLst>
          </p:cNvPr>
          <p:cNvSpPr>
            <a:spLocks noGrp="1"/>
          </p:cNvSpPr>
          <p:nvPr>
            <p:ph type="title"/>
          </p:nvPr>
        </p:nvSpPr>
        <p:spPr>
          <a:xfrm>
            <a:off x="457199" y="228600"/>
            <a:ext cx="8229601" cy="1143000"/>
          </a:xfrm>
        </p:spPr>
        <p:txBody>
          <a:bodyPr/>
          <a:lstStyle/>
          <a:p>
            <a:r>
              <a:rPr lang="es-ES" dirty="0"/>
              <a:t>Se evita que las partículas entren en el sistema de dosificación</a:t>
            </a:r>
            <a:endParaRPr lang="es-419" dirty="0"/>
          </a:p>
        </p:txBody>
      </p:sp>
      <p:sp>
        <p:nvSpPr>
          <p:cNvPr id="4" name="TextBox 3">
            <a:extLst>
              <a:ext uri="{FF2B5EF4-FFF2-40B4-BE49-F238E27FC236}">
                <a16:creationId xmlns:a16="http://schemas.microsoft.com/office/drawing/2014/main" id="{6C2CC165-8DBE-4D0C-9A10-1365C3DCE3BB}"/>
              </a:ext>
            </a:extLst>
          </p:cNvPr>
          <p:cNvSpPr txBox="1"/>
          <p:nvPr/>
        </p:nvSpPr>
        <p:spPr>
          <a:xfrm>
            <a:off x="298292" y="1613118"/>
            <a:ext cx="7910988" cy="954107"/>
          </a:xfrm>
          <a:prstGeom prst="rect">
            <a:avLst/>
          </a:prstGeom>
          <a:noFill/>
        </p:spPr>
        <p:txBody>
          <a:bodyPr wrap="square" rtlCol="0">
            <a:spAutoFit/>
          </a:bodyPr>
          <a:lstStyle/>
          <a:p>
            <a:r>
              <a:rPr lang="es-ES" dirty="0"/>
              <a:t>La entrada en ángulo es un sedimentador de tubo para eliminar partículas (CaCO</a:t>
            </a:r>
            <a:r>
              <a:rPr lang="es-ES" baseline="-25000" dirty="0"/>
              <a:t>3</a:t>
            </a:r>
            <a:r>
              <a:rPr lang="es-ES" dirty="0"/>
              <a:t> u otros contaminantes)</a:t>
            </a:r>
            <a:endParaRPr lang="es-419" dirty="0"/>
          </a:p>
        </p:txBody>
      </p:sp>
      <p:cxnSp>
        <p:nvCxnSpPr>
          <p:cNvPr id="5" name="Straight Arrow Connector 4">
            <a:extLst>
              <a:ext uri="{FF2B5EF4-FFF2-40B4-BE49-F238E27FC236}">
                <a16:creationId xmlns:a16="http://schemas.microsoft.com/office/drawing/2014/main" id="{B545FD61-360B-4E16-9EAB-CB0464B956BB}"/>
              </a:ext>
            </a:extLst>
          </p:cNvPr>
          <p:cNvCxnSpPr>
            <a:cxnSpLocks/>
          </p:cNvCxnSpPr>
          <p:nvPr/>
        </p:nvCxnSpPr>
        <p:spPr>
          <a:xfrm>
            <a:off x="6766560" y="2458720"/>
            <a:ext cx="904242" cy="2214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70E879-31A6-4A84-9A28-90068367E56C}"/>
              </a:ext>
            </a:extLst>
          </p:cNvPr>
          <p:cNvSpPr txBox="1"/>
          <p:nvPr/>
        </p:nvSpPr>
        <p:spPr>
          <a:xfrm>
            <a:off x="182880" y="2666305"/>
            <a:ext cx="4866641" cy="954107"/>
          </a:xfrm>
          <a:prstGeom prst="rect">
            <a:avLst/>
          </a:prstGeom>
          <a:noFill/>
        </p:spPr>
        <p:txBody>
          <a:bodyPr wrap="square" rtlCol="0">
            <a:spAutoFit/>
          </a:bodyPr>
          <a:lstStyle/>
          <a:p>
            <a:r>
              <a:rPr lang="es-ES" dirty="0"/>
              <a:t>Tubería de drenaje para eliminar la acumulación de lodo</a:t>
            </a:r>
            <a:endParaRPr lang="es-419" dirty="0"/>
          </a:p>
        </p:txBody>
      </p:sp>
      <p:cxnSp>
        <p:nvCxnSpPr>
          <p:cNvPr id="9" name="Straight Arrow Connector 8">
            <a:extLst>
              <a:ext uri="{FF2B5EF4-FFF2-40B4-BE49-F238E27FC236}">
                <a16:creationId xmlns:a16="http://schemas.microsoft.com/office/drawing/2014/main" id="{B78F1F5F-0E49-48EA-9B1D-514CB956EA79}"/>
              </a:ext>
            </a:extLst>
          </p:cNvPr>
          <p:cNvCxnSpPr>
            <a:cxnSpLocks/>
          </p:cNvCxnSpPr>
          <p:nvPr/>
        </p:nvCxnSpPr>
        <p:spPr>
          <a:xfrm>
            <a:off x="4119878" y="3281680"/>
            <a:ext cx="1783082" cy="1645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9847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138915</TotalTime>
  <Words>1098</Words>
  <Application>Microsoft Office PowerPoint</Application>
  <PresentationFormat>Widescreen</PresentationFormat>
  <Paragraphs>123</Paragraphs>
  <Slides>36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Arial</vt:lpstr>
      <vt:lpstr>Candara</vt:lpstr>
      <vt:lpstr>Times New Roman</vt:lpstr>
      <vt:lpstr>Century Gothic</vt:lpstr>
      <vt:lpstr>Wingdings</vt:lpstr>
      <vt:lpstr>SWOT 2021</vt:lpstr>
      <vt:lpstr>Dosificación química y tanque de entrada </vt:lpstr>
      <vt:lpstr>PowerPoint Presentation</vt:lpstr>
      <vt:lpstr>PowerPoint Presentation</vt:lpstr>
      <vt:lpstr>Un par de observaciones...</vt:lpstr>
      <vt:lpstr>¿Qué causó esta innovación?</vt:lpstr>
      <vt:lpstr>Dosificación en una potabilizadora en Asia</vt:lpstr>
      <vt:lpstr>Tanques de almacenamiento de químicos</vt:lpstr>
      <vt:lpstr>PowerPoint Presentation</vt:lpstr>
      <vt:lpstr>Se evita que las partículas entren en el sistema de dosificación</vt:lpstr>
      <vt:lpstr>Tanques de nivel constante y tubos dosificadores</vt:lpstr>
      <vt:lpstr>Tanques de nivel constante y tubos dosificadores</vt:lpstr>
      <vt:lpstr>Diseño redundante con rutas duplicadas donde puedan fluir los químicos</vt:lpstr>
      <vt:lpstr>Las válvulas flotadoras son más grandes para mayores caudales</vt:lpstr>
      <vt:lpstr>Mejoras del nuevo tanque de nivel constante y tubos dosificadores modulares</vt:lpstr>
      <vt:lpstr>Nuevo diseño para los tubos de dosificación</vt:lpstr>
      <vt:lpstr>Limpieza del CLT y de los módulos de tubos dosificadores</vt:lpstr>
      <vt:lpstr>Controlador de dosis de los químicos</vt:lpstr>
      <vt:lpstr>PowerPoint Presentation</vt:lpstr>
      <vt:lpstr>PowerPoint Presentation</vt:lpstr>
      <vt:lpstr>Dosificador</vt:lpstr>
      <vt:lpstr>PowerPoint Presentation</vt:lpstr>
      <vt:lpstr>PowerPoint Presentation</vt:lpstr>
      <vt:lpstr>PowerPoint Presentation</vt:lpstr>
      <vt:lpstr>PowerPoint Presentation</vt:lpstr>
      <vt:lpstr>PowerPoint Presentation</vt:lpstr>
      <vt:lpstr>PowerPoint Presentation</vt:lpstr>
      <vt:lpstr>Puerto de inyección</vt:lpstr>
      <vt:lpstr>Proporcionalidad del cabezal de flujo por tres vertederos</vt:lpstr>
      <vt:lpstr>Medidor lineal de flujo usando orificios </vt:lpstr>
      <vt:lpstr>Medidor lineal de flujo usando orificios </vt:lpstr>
      <vt:lpstr>Tanque de entrada</vt:lpstr>
      <vt:lpstr>Tanque de entrada
</vt:lpstr>
      <vt:lpstr>Rejilla</vt:lpstr>
      <vt:lpstr>La fracción abierta es clave para el diseño de la rejilla</vt:lpstr>
      <vt:lpstr>Mini tanque de entrada para caudales bajos</vt:lpstr>
      <vt:lpstr>Mini tanque de entrada para caudales bajos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1883</cp:revision>
  <cp:lastPrinted>2017-09-05T11:56:51Z</cp:lastPrinted>
  <dcterms:created xsi:type="dcterms:W3CDTF">2004-08-17T19:01:02Z</dcterms:created>
  <dcterms:modified xsi:type="dcterms:W3CDTF">2023-03-15T13:05:43Z</dcterms:modified>
</cp:coreProperties>
</file>